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2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Lst>
  <p:sldSz cx="18288000" cy="10287000"/>
  <p:notesSz cx="6858000" cy="9144000"/>
  <p:embeddedFontLst>
    <p:embeddedFont>
      <p:font typeface="Archivo Black" panose="020B0604020202020204" charset="0"/>
      <p:regular r:id="rId21"/>
    </p:embeddedFont>
    <p:embeddedFont>
      <p:font typeface="Garamond" panose="02020404030301010803" pitchFamily="18"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0" roundtripDataSignature="AMtx7mg4E5/vmjWmlt7iFApxF+9yYTmy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54CEF5-940D-4FD7-B2A4-BB6EE715500E}">
  <a:tblStyle styleId="{8E54CEF5-940D-4FD7-B2A4-BB6EE715500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E1FD201-35C3-44A9-9B88-6110D3ED1A5F}"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1" d="100"/>
          <a:sy n="51" d="100"/>
        </p:scale>
        <p:origin x="898" y="43"/>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2.fntdata"/><Relationship Id="rId3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f85ef4f39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 name="Google Shape;157;g2f85ef4f39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273b61a002_2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3273b61a002_2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3089dbcbd57_2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 name="Google Shape;273;g3089dbcbd57_2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273b61a002_2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273b61a002_2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3273b61a002_2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3273b61a002_2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0c29fd506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0" name="Google Shape;310;g30c29fd506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30c29fd5062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g30c29fd5062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3273b61a002_2_2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3273b61a002_2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f861558576_0_9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4" name="Google Shape;334;g2f861558576_0_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273b61a002_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73b61a002_2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273b61a002_2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3273b61a00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273b61a002_2_10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3273b61a002_2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3273b61a002_2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3273b61a002_2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273b61a002_2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3273b61a002_2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273b61a002_2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273b61a002_2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2738197e2c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2738197e2c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273b61a002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273b61a002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6"/>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1" name="Google Shape;71;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7"/>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7"/>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6"/>
        <p:cNvGrpSpPr/>
        <p:nvPr/>
      </p:nvGrpSpPr>
      <p:grpSpPr>
        <a:xfrm>
          <a:off x="0" y="0"/>
          <a:ext cx="0" cy="0"/>
          <a:chOff x="0" y="0"/>
          <a:chExt cx="0" cy="0"/>
        </a:xfrm>
      </p:grpSpPr>
      <p:sp>
        <p:nvSpPr>
          <p:cNvPr id="87" name="Google Shape;87;g32738197e2c_0_167"/>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g32738197e2c_0_167"/>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g32738197e2c_0_16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0"/>
        <p:cNvGrpSpPr/>
        <p:nvPr/>
      </p:nvGrpSpPr>
      <p:grpSpPr>
        <a:xfrm>
          <a:off x="0" y="0"/>
          <a:ext cx="0" cy="0"/>
          <a:chOff x="0" y="0"/>
          <a:chExt cx="0" cy="0"/>
        </a:xfrm>
      </p:grpSpPr>
      <p:sp>
        <p:nvSpPr>
          <p:cNvPr id="91" name="Google Shape;91;g32738197e2c_0_171"/>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g32738197e2c_0_171"/>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93" name="Google Shape;93;g32738197e2c_0_171"/>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g32738197e2c_0_171"/>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g32738197e2c_0_17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6"/>
        <p:cNvGrpSpPr/>
        <p:nvPr/>
      </p:nvGrpSpPr>
      <p:grpSpPr>
        <a:xfrm>
          <a:off x="0" y="0"/>
          <a:ext cx="0" cy="0"/>
          <a:chOff x="0" y="0"/>
          <a:chExt cx="0" cy="0"/>
        </a:xfrm>
      </p:grpSpPr>
      <p:sp>
        <p:nvSpPr>
          <p:cNvPr id="97" name="Google Shape;97;g32738197e2c_0_17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g32738197e2c_0_177"/>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9" name="Google Shape;99;g32738197e2c_0_177"/>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g32738197e2c_0_177"/>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g32738197e2c_0_17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2"/>
        <p:cNvGrpSpPr/>
        <p:nvPr/>
      </p:nvGrpSpPr>
      <p:grpSpPr>
        <a:xfrm>
          <a:off x="0" y="0"/>
          <a:ext cx="0" cy="0"/>
          <a:chOff x="0" y="0"/>
          <a:chExt cx="0" cy="0"/>
        </a:xfrm>
      </p:grpSpPr>
      <p:sp>
        <p:nvSpPr>
          <p:cNvPr id="103" name="Google Shape;103;g32738197e2c_0_183"/>
          <p:cNvSpPr txBox="1">
            <a:spLocks noGrp="1"/>
          </p:cNvSpPr>
          <p:nvPr>
            <p:ph type="title"/>
          </p:nvPr>
        </p:nvSpPr>
        <p:spPr>
          <a:xfrm>
            <a:off x="722313" y="4406900"/>
            <a:ext cx="7772400" cy="13620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g32738197e2c_0_183"/>
          <p:cNvSpPr txBox="1">
            <a:spLocks noGrp="1"/>
          </p:cNvSpPr>
          <p:nvPr>
            <p:ph type="body" idx="1"/>
          </p:nvPr>
        </p:nvSpPr>
        <p:spPr>
          <a:xfrm>
            <a:off x="722313" y="2906713"/>
            <a:ext cx="7772400" cy="150030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105" name="Google Shape;105;g32738197e2c_0_183"/>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g32738197e2c_0_183"/>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g32738197e2c_0_183"/>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8"/>
        <p:cNvGrpSpPr/>
        <p:nvPr/>
      </p:nvGrpSpPr>
      <p:grpSpPr>
        <a:xfrm>
          <a:off x="0" y="0"/>
          <a:ext cx="0" cy="0"/>
          <a:chOff x="0" y="0"/>
          <a:chExt cx="0" cy="0"/>
        </a:xfrm>
      </p:grpSpPr>
      <p:sp>
        <p:nvSpPr>
          <p:cNvPr id="109" name="Google Shape;109;g32738197e2c_0_18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g32738197e2c_0_189"/>
          <p:cNvSpPr txBox="1">
            <a:spLocks noGrp="1"/>
          </p:cNvSpPr>
          <p:nvPr>
            <p:ph type="body" idx="1"/>
          </p:nvPr>
        </p:nvSpPr>
        <p:spPr>
          <a:xfrm>
            <a:off x="457200" y="1600200"/>
            <a:ext cx="4038600" cy="4526100"/>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111" name="Google Shape;111;g32738197e2c_0_189"/>
          <p:cNvSpPr txBox="1">
            <a:spLocks noGrp="1"/>
          </p:cNvSpPr>
          <p:nvPr>
            <p:ph type="body" idx="2"/>
          </p:nvPr>
        </p:nvSpPr>
        <p:spPr>
          <a:xfrm>
            <a:off x="4648200" y="1600200"/>
            <a:ext cx="4038600" cy="4526100"/>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112" name="Google Shape;112;g32738197e2c_0_189"/>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g32738197e2c_0_189"/>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g32738197e2c_0_189"/>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5"/>
        <p:cNvGrpSpPr/>
        <p:nvPr/>
      </p:nvGrpSpPr>
      <p:grpSpPr>
        <a:xfrm>
          <a:off x="0" y="0"/>
          <a:ext cx="0" cy="0"/>
          <a:chOff x="0" y="0"/>
          <a:chExt cx="0" cy="0"/>
        </a:xfrm>
      </p:grpSpPr>
      <p:sp>
        <p:nvSpPr>
          <p:cNvPr id="116" name="Google Shape;116;g32738197e2c_0_19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7" name="Google Shape;117;g32738197e2c_0_196"/>
          <p:cNvSpPr txBox="1">
            <a:spLocks noGrp="1"/>
          </p:cNvSpPr>
          <p:nvPr>
            <p:ph type="body" idx="1"/>
          </p:nvPr>
        </p:nvSpPr>
        <p:spPr>
          <a:xfrm>
            <a:off x="457200" y="1535113"/>
            <a:ext cx="4040100" cy="639900"/>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18" name="Google Shape;118;g32738197e2c_0_196"/>
          <p:cNvSpPr txBox="1">
            <a:spLocks noGrp="1"/>
          </p:cNvSpPr>
          <p:nvPr>
            <p:ph type="body" idx="2"/>
          </p:nvPr>
        </p:nvSpPr>
        <p:spPr>
          <a:xfrm>
            <a:off x="457200" y="2174875"/>
            <a:ext cx="4040100" cy="3951300"/>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19" name="Google Shape;119;g32738197e2c_0_196"/>
          <p:cNvSpPr txBox="1">
            <a:spLocks noGrp="1"/>
          </p:cNvSpPr>
          <p:nvPr>
            <p:ph type="body" idx="3"/>
          </p:nvPr>
        </p:nvSpPr>
        <p:spPr>
          <a:xfrm>
            <a:off x="4645025" y="1535113"/>
            <a:ext cx="4041900" cy="639900"/>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20" name="Google Shape;120;g32738197e2c_0_196"/>
          <p:cNvSpPr txBox="1">
            <a:spLocks noGrp="1"/>
          </p:cNvSpPr>
          <p:nvPr>
            <p:ph type="body" idx="4"/>
          </p:nvPr>
        </p:nvSpPr>
        <p:spPr>
          <a:xfrm>
            <a:off x="4645025" y="2174875"/>
            <a:ext cx="4041900" cy="3951300"/>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21" name="Google Shape;121;g32738197e2c_0_196"/>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g32738197e2c_0_196"/>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g32738197e2c_0_196"/>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4"/>
        <p:cNvGrpSpPr/>
        <p:nvPr/>
      </p:nvGrpSpPr>
      <p:grpSpPr>
        <a:xfrm>
          <a:off x="0" y="0"/>
          <a:ext cx="0" cy="0"/>
          <a:chOff x="0" y="0"/>
          <a:chExt cx="0" cy="0"/>
        </a:xfrm>
      </p:grpSpPr>
      <p:sp>
        <p:nvSpPr>
          <p:cNvPr id="125" name="Google Shape;125;g32738197e2c_0_20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6" name="Google Shape;126;g32738197e2c_0_205"/>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g32738197e2c_0_205"/>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g32738197e2c_0_205"/>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9"/>
        <p:cNvGrpSpPr/>
        <p:nvPr/>
      </p:nvGrpSpPr>
      <p:grpSpPr>
        <a:xfrm>
          <a:off x="0" y="0"/>
          <a:ext cx="0" cy="0"/>
          <a:chOff x="0" y="0"/>
          <a:chExt cx="0" cy="0"/>
        </a:xfrm>
      </p:grpSpPr>
      <p:sp>
        <p:nvSpPr>
          <p:cNvPr id="130" name="Google Shape;130;g32738197e2c_0_210"/>
          <p:cNvSpPr txBox="1">
            <a:spLocks noGrp="1"/>
          </p:cNvSpPr>
          <p:nvPr>
            <p:ph type="title"/>
          </p:nvPr>
        </p:nvSpPr>
        <p:spPr>
          <a:xfrm>
            <a:off x="457200" y="273050"/>
            <a:ext cx="3008400" cy="11622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g32738197e2c_0_210"/>
          <p:cNvSpPr txBox="1">
            <a:spLocks noGrp="1"/>
          </p:cNvSpPr>
          <p:nvPr>
            <p:ph type="body" idx="1"/>
          </p:nvPr>
        </p:nvSpPr>
        <p:spPr>
          <a:xfrm>
            <a:off x="3575050" y="273050"/>
            <a:ext cx="5111700" cy="5853000"/>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132" name="Google Shape;132;g32738197e2c_0_210"/>
          <p:cNvSpPr txBox="1">
            <a:spLocks noGrp="1"/>
          </p:cNvSpPr>
          <p:nvPr>
            <p:ph type="body" idx="2"/>
          </p:nvPr>
        </p:nvSpPr>
        <p:spPr>
          <a:xfrm>
            <a:off x="457200" y="1435100"/>
            <a:ext cx="3008400" cy="46911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33" name="Google Shape;133;g32738197e2c_0_210"/>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g32738197e2c_0_210"/>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g32738197e2c_0_21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8"/>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8"/>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8" name="Google Shape;18;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36"/>
        <p:cNvGrpSpPr/>
        <p:nvPr/>
      </p:nvGrpSpPr>
      <p:grpSpPr>
        <a:xfrm>
          <a:off x="0" y="0"/>
          <a:ext cx="0" cy="0"/>
          <a:chOff x="0" y="0"/>
          <a:chExt cx="0" cy="0"/>
        </a:xfrm>
      </p:grpSpPr>
      <p:sp>
        <p:nvSpPr>
          <p:cNvPr id="137" name="Google Shape;137;g32738197e2c_0_217"/>
          <p:cNvSpPr txBox="1">
            <a:spLocks noGrp="1"/>
          </p:cNvSpPr>
          <p:nvPr>
            <p:ph type="title"/>
          </p:nvPr>
        </p:nvSpPr>
        <p:spPr>
          <a:xfrm>
            <a:off x="1792288" y="4800600"/>
            <a:ext cx="5486400" cy="566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8" name="Google Shape;138;g32738197e2c_0_217"/>
          <p:cNvSpPr>
            <a:spLocks noGrp="1"/>
          </p:cNvSpPr>
          <p:nvPr>
            <p:ph type="pic" idx="2"/>
          </p:nvPr>
        </p:nvSpPr>
        <p:spPr>
          <a:xfrm>
            <a:off x="1792288" y="612775"/>
            <a:ext cx="5486400" cy="4114800"/>
          </a:xfrm>
          <a:prstGeom prst="rect">
            <a:avLst/>
          </a:prstGeom>
          <a:noFill/>
          <a:ln>
            <a:noFill/>
          </a:ln>
        </p:spPr>
      </p:sp>
      <p:sp>
        <p:nvSpPr>
          <p:cNvPr id="139" name="Google Shape;139;g32738197e2c_0_217"/>
          <p:cNvSpPr txBox="1">
            <a:spLocks noGrp="1"/>
          </p:cNvSpPr>
          <p:nvPr>
            <p:ph type="body" idx="1"/>
          </p:nvPr>
        </p:nvSpPr>
        <p:spPr>
          <a:xfrm>
            <a:off x="1792288" y="5367338"/>
            <a:ext cx="5486400" cy="8049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40" name="Google Shape;140;g32738197e2c_0_217"/>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g32738197e2c_0_217"/>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g32738197e2c_0_21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3"/>
        <p:cNvGrpSpPr/>
        <p:nvPr/>
      </p:nvGrpSpPr>
      <p:grpSpPr>
        <a:xfrm>
          <a:off x="0" y="0"/>
          <a:ext cx="0" cy="0"/>
          <a:chOff x="0" y="0"/>
          <a:chExt cx="0" cy="0"/>
        </a:xfrm>
      </p:grpSpPr>
      <p:sp>
        <p:nvSpPr>
          <p:cNvPr id="144" name="Google Shape;144;g32738197e2c_0_22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5" name="Google Shape;145;g32738197e2c_0_224"/>
          <p:cNvSpPr txBox="1">
            <a:spLocks noGrp="1"/>
          </p:cNvSpPr>
          <p:nvPr>
            <p:ph type="body" idx="1"/>
          </p:nvPr>
        </p:nvSpPr>
        <p:spPr>
          <a:xfrm rot="5400000">
            <a:off x="2308950" y="-251550"/>
            <a:ext cx="4526100"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6" name="Google Shape;146;g32738197e2c_0_224"/>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g32738197e2c_0_224"/>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g32738197e2c_0_224"/>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9"/>
        <p:cNvGrpSpPr/>
        <p:nvPr/>
      </p:nvGrpSpPr>
      <p:grpSpPr>
        <a:xfrm>
          <a:off x="0" y="0"/>
          <a:ext cx="0" cy="0"/>
          <a:chOff x="0" y="0"/>
          <a:chExt cx="0" cy="0"/>
        </a:xfrm>
      </p:grpSpPr>
      <p:sp>
        <p:nvSpPr>
          <p:cNvPr id="150" name="Google Shape;150;g32738197e2c_0_230"/>
          <p:cNvSpPr txBox="1">
            <a:spLocks noGrp="1"/>
          </p:cNvSpPr>
          <p:nvPr>
            <p:ph type="title"/>
          </p:nvPr>
        </p:nvSpPr>
        <p:spPr>
          <a:xfrm rot="5400000">
            <a:off x="4732350" y="2171688"/>
            <a:ext cx="5851500"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1" name="Google Shape;151;g32738197e2c_0_230"/>
          <p:cNvSpPr txBox="1">
            <a:spLocks noGrp="1"/>
          </p:cNvSpPr>
          <p:nvPr>
            <p:ph type="body" idx="1"/>
          </p:nvPr>
        </p:nvSpPr>
        <p:spPr>
          <a:xfrm rot="5400000">
            <a:off x="541350" y="190488"/>
            <a:ext cx="5851500"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2" name="Google Shape;152;g32738197e2c_0_230"/>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g32738197e2c_0_230"/>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g32738197e2c_0_23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 name="Google Shape;24;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0"/>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0"/>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0" name="Google Shape;30;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1"/>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6" name="Google Shape;36;p21"/>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7" name="Google Shape;37;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2"/>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3" name="Google Shape;43;p22"/>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4" name="Google Shape;44;p22"/>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22"/>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4"/>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4"/>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57" name="Google Shape;57;p24"/>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58" name="Google Shape;58;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5"/>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5"/>
          <p:cNvSpPr>
            <a:spLocks noGrp="1"/>
          </p:cNvSpPr>
          <p:nvPr>
            <p:ph type="pic" idx="2"/>
          </p:nvPr>
        </p:nvSpPr>
        <p:spPr>
          <a:xfrm>
            <a:off x="1792288" y="612775"/>
            <a:ext cx="5486400" cy="4114800"/>
          </a:xfrm>
          <a:prstGeom prst="rect">
            <a:avLst/>
          </a:prstGeom>
          <a:noFill/>
          <a:ln>
            <a:noFill/>
          </a:ln>
        </p:spPr>
      </p:sp>
      <p:sp>
        <p:nvSpPr>
          <p:cNvPr id="64" name="Google Shape;64;p25"/>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5" name="Google Shape;65;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
        <p:cNvGrpSpPr/>
        <p:nvPr/>
      </p:nvGrpSpPr>
      <p:grpSpPr>
        <a:xfrm>
          <a:off x="0" y="0"/>
          <a:ext cx="0" cy="0"/>
          <a:chOff x="0" y="0"/>
          <a:chExt cx="0" cy="0"/>
        </a:xfrm>
      </p:grpSpPr>
      <p:sp>
        <p:nvSpPr>
          <p:cNvPr id="81" name="Google Shape;81;g32738197e2c_0_16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2" name="Google Shape;82;g32738197e2c_0_161"/>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lvl1pPr marL="457200" marR="0" lvl="0" indent="-431800" algn="l">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3" name="Google Shape;83;g32738197e2c_0_161"/>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marR="0" lvl="0" algn="l">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4" name="Google Shape;84;g32738197e2c_0_161"/>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marR="0" lvl="0" algn="ctr">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g32738197e2c_0_16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200" b="0" i="0" u="none" strike="noStrike" cap="none">
                <a:solidFill>
                  <a:srgbClr val="888888"/>
                </a:solidFill>
                <a:latin typeface="Calibri"/>
                <a:ea typeface="Calibri"/>
                <a:cs typeface="Calibri"/>
                <a:sym typeface="Calibri"/>
              </a:defRPr>
            </a:lvl1pPr>
            <a:lvl2pPr marL="0" marR="0" lvl="1" indent="0" algn="r">
              <a:spcBef>
                <a:spcPts val="0"/>
              </a:spcBef>
              <a:buNone/>
              <a:defRPr sz="1200" b="0" i="0" u="none" strike="noStrike" cap="none">
                <a:solidFill>
                  <a:srgbClr val="888888"/>
                </a:solidFill>
                <a:latin typeface="Calibri"/>
                <a:ea typeface="Calibri"/>
                <a:cs typeface="Calibri"/>
                <a:sym typeface="Calibri"/>
              </a:defRPr>
            </a:lvl2pPr>
            <a:lvl3pPr marL="0" marR="0" lvl="2" indent="0" algn="r">
              <a:spcBef>
                <a:spcPts val="0"/>
              </a:spcBef>
              <a:buNone/>
              <a:defRPr sz="1200" b="0" i="0" u="none" strike="noStrike" cap="none">
                <a:solidFill>
                  <a:srgbClr val="888888"/>
                </a:solidFill>
                <a:latin typeface="Calibri"/>
                <a:ea typeface="Calibri"/>
                <a:cs typeface="Calibri"/>
                <a:sym typeface="Calibri"/>
              </a:defRPr>
            </a:lvl3pPr>
            <a:lvl4pPr marL="0" marR="0" lvl="3" indent="0" algn="r">
              <a:spcBef>
                <a:spcPts val="0"/>
              </a:spcBef>
              <a:buNone/>
              <a:defRPr sz="1200" b="0" i="0" u="none" strike="noStrike" cap="none">
                <a:solidFill>
                  <a:srgbClr val="888888"/>
                </a:solidFill>
                <a:latin typeface="Calibri"/>
                <a:ea typeface="Calibri"/>
                <a:cs typeface="Calibri"/>
                <a:sym typeface="Calibri"/>
              </a:defRPr>
            </a:lvl4pPr>
            <a:lvl5pPr marL="0" marR="0" lvl="4" indent="0" algn="r">
              <a:spcBef>
                <a:spcPts val="0"/>
              </a:spcBef>
              <a:buNone/>
              <a:defRPr sz="1200" b="0" i="0" u="none" strike="noStrike" cap="none">
                <a:solidFill>
                  <a:srgbClr val="888888"/>
                </a:solidFill>
                <a:latin typeface="Calibri"/>
                <a:ea typeface="Calibri"/>
                <a:cs typeface="Calibri"/>
                <a:sym typeface="Calibri"/>
              </a:defRPr>
            </a:lvl5pPr>
            <a:lvl6pPr marL="0" marR="0" lvl="5" indent="0" algn="r">
              <a:spcBef>
                <a:spcPts val="0"/>
              </a:spcBef>
              <a:buNone/>
              <a:defRPr sz="1200" b="0" i="0" u="none" strike="noStrike" cap="none">
                <a:solidFill>
                  <a:srgbClr val="888888"/>
                </a:solidFill>
                <a:latin typeface="Calibri"/>
                <a:ea typeface="Calibri"/>
                <a:cs typeface="Calibri"/>
                <a:sym typeface="Calibri"/>
              </a:defRPr>
            </a:lvl6pPr>
            <a:lvl7pPr marL="0" marR="0" lvl="6" indent="0" algn="r">
              <a:spcBef>
                <a:spcPts val="0"/>
              </a:spcBef>
              <a:buNone/>
              <a:defRPr sz="1200" b="0" i="0" u="none" strike="noStrike" cap="none">
                <a:solidFill>
                  <a:srgbClr val="888888"/>
                </a:solidFill>
                <a:latin typeface="Calibri"/>
                <a:ea typeface="Calibri"/>
                <a:cs typeface="Calibri"/>
                <a:sym typeface="Calibri"/>
              </a:defRPr>
            </a:lvl7pPr>
            <a:lvl8pPr marL="0" marR="0" lvl="7" indent="0" algn="r">
              <a:spcBef>
                <a:spcPts val="0"/>
              </a:spcBef>
              <a:buNone/>
              <a:defRPr sz="1200" b="0" i="0" u="none" strike="noStrike" cap="none">
                <a:solidFill>
                  <a:srgbClr val="888888"/>
                </a:solidFill>
                <a:latin typeface="Calibri"/>
                <a:ea typeface="Calibri"/>
                <a:cs typeface="Calibri"/>
                <a:sym typeface="Calibri"/>
              </a:defRPr>
            </a:lvl8pPr>
            <a:lvl9pPr marL="0" marR="0" lvl="8" indent="0" algn="r">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jpg"/></Relationships>
</file>

<file path=ppt/slides/_rels/slide1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jpg"/></Relationships>
</file>

<file path=ppt/slides/_rels/slide1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1.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g2f85ef4f39a_0_0"/>
          <p:cNvPicPr preferRelativeResize="0"/>
          <p:nvPr/>
        </p:nvPicPr>
        <p:blipFill rotWithShape="1">
          <a:blip r:embed="rId3">
            <a:alphaModFix amt="40000"/>
          </a:blip>
          <a:srcRect l="29482" r="21000" b="6942"/>
          <a:stretch/>
        </p:blipFill>
        <p:spPr>
          <a:xfrm>
            <a:off x="0" y="0"/>
            <a:ext cx="18288000" cy="10287001"/>
          </a:xfrm>
          <a:prstGeom prst="rect">
            <a:avLst/>
          </a:prstGeom>
          <a:noFill/>
          <a:ln w="952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pic>
      <p:cxnSp>
        <p:nvCxnSpPr>
          <p:cNvPr id="160" name="Google Shape;160;g2f85ef4f39a_0_0"/>
          <p:cNvCxnSpPr/>
          <p:nvPr/>
        </p:nvCxnSpPr>
        <p:spPr>
          <a:xfrm rot="10800000" flipH="1">
            <a:off x="267875" y="3911300"/>
            <a:ext cx="8010000" cy="26700"/>
          </a:xfrm>
          <a:prstGeom prst="straightConnector1">
            <a:avLst/>
          </a:prstGeom>
          <a:noFill/>
          <a:ln w="139700" cap="flat" cmpd="sng">
            <a:solidFill>
              <a:schemeClr val="dk1"/>
            </a:solidFill>
            <a:prstDash val="solid"/>
            <a:round/>
            <a:headEnd type="none" w="sm" len="sm"/>
            <a:tailEnd type="none" w="sm" len="sm"/>
          </a:ln>
        </p:spPr>
      </p:cxnSp>
      <p:grpSp>
        <p:nvGrpSpPr>
          <p:cNvPr id="161" name="Google Shape;161;g2f85ef4f39a_0_0"/>
          <p:cNvGrpSpPr/>
          <p:nvPr/>
        </p:nvGrpSpPr>
        <p:grpSpPr>
          <a:xfrm>
            <a:off x="-299917" y="567925"/>
            <a:ext cx="10556775" cy="9561140"/>
            <a:chOff x="-2778039" y="-76208"/>
            <a:chExt cx="14075700" cy="12748187"/>
          </a:xfrm>
        </p:grpSpPr>
        <p:sp>
          <p:nvSpPr>
            <p:cNvPr id="162" name="Google Shape;162;g2f85ef4f39a_0_0"/>
            <p:cNvSpPr txBox="1"/>
            <p:nvPr/>
          </p:nvSpPr>
          <p:spPr>
            <a:xfrm>
              <a:off x="-2378139" y="662398"/>
              <a:ext cx="13675800" cy="35709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7399"/>
                <a:buFont typeface="Arial"/>
                <a:buNone/>
              </a:pPr>
              <a:r>
                <a:rPr lang="en-US" sz="17399" b="0" i="0" u="none" strike="noStrike" cap="none">
                  <a:solidFill>
                    <a:schemeClr val="dk1"/>
                  </a:solidFill>
                  <a:latin typeface="Garamond"/>
                  <a:ea typeface="Garamond"/>
                  <a:cs typeface="Garamond"/>
                  <a:sym typeface="Garamond"/>
                </a:rPr>
                <a:t>Group 5</a:t>
              </a:r>
              <a:endParaRPr sz="3800" b="0" i="0" u="none" strike="noStrike" cap="none">
                <a:solidFill>
                  <a:schemeClr val="dk1"/>
                </a:solidFill>
                <a:latin typeface="Garamond"/>
                <a:ea typeface="Garamond"/>
                <a:cs typeface="Garamond"/>
                <a:sym typeface="Garamond"/>
              </a:endParaRPr>
            </a:p>
          </p:txBody>
        </p:sp>
        <p:sp>
          <p:nvSpPr>
            <p:cNvPr id="163" name="Google Shape;163;g2f85ef4f39a_0_0"/>
            <p:cNvSpPr txBox="1"/>
            <p:nvPr/>
          </p:nvSpPr>
          <p:spPr>
            <a:xfrm>
              <a:off x="-2778039" y="8201679"/>
              <a:ext cx="13675800" cy="4470300"/>
            </a:xfrm>
            <a:prstGeom prst="rect">
              <a:avLst/>
            </a:prstGeom>
            <a:noFill/>
            <a:ln>
              <a:noFill/>
            </a:ln>
          </p:spPr>
          <p:txBody>
            <a:bodyPr spcFirstLastPara="1" wrap="square" lIns="0" tIns="0" rIns="0" bIns="0" anchor="t" anchorCtr="0">
              <a:spAutoFit/>
            </a:bodyPr>
            <a:lstStyle/>
            <a:p>
              <a:pPr marL="690876" marR="0" lvl="1" indent="-351852" algn="l" rtl="0">
                <a:lnSpc>
                  <a:spcPct val="140012"/>
                </a:lnSpc>
                <a:spcBef>
                  <a:spcPts val="0"/>
                </a:spcBef>
                <a:spcAft>
                  <a:spcPts val="0"/>
                </a:spcAft>
                <a:buClr>
                  <a:schemeClr val="dk1"/>
                </a:buClr>
                <a:buSzPts val="3300"/>
                <a:buFont typeface="Garamond"/>
                <a:buChar char="•"/>
              </a:pPr>
              <a:r>
                <a:rPr lang="en-US" sz="3300" b="1" i="0" u="none" strike="noStrike" cap="none" dirty="0">
                  <a:solidFill>
                    <a:schemeClr val="dk1"/>
                  </a:solidFill>
                  <a:latin typeface="Garamond"/>
                  <a:ea typeface="Garamond"/>
                  <a:cs typeface="Garamond"/>
                  <a:sym typeface="Garamond"/>
                </a:rPr>
                <a:t>AE21B002 : </a:t>
              </a:r>
              <a:r>
                <a:rPr lang="en-US" sz="3300" b="1" i="0" u="none" strike="noStrike" cap="none" dirty="0" err="1">
                  <a:solidFill>
                    <a:schemeClr val="dk1"/>
                  </a:solidFill>
                  <a:latin typeface="Garamond"/>
                  <a:ea typeface="Garamond"/>
                  <a:cs typeface="Garamond"/>
                  <a:sym typeface="Garamond"/>
                </a:rPr>
                <a:t>Abhigyan</a:t>
              </a:r>
              <a:r>
                <a:rPr lang="en-US" sz="3300" b="1" i="0" u="none" strike="noStrike" cap="none" dirty="0">
                  <a:solidFill>
                    <a:schemeClr val="dk1"/>
                  </a:solidFill>
                  <a:latin typeface="Garamond"/>
                  <a:ea typeface="Garamond"/>
                  <a:cs typeface="Garamond"/>
                  <a:sym typeface="Garamond"/>
                </a:rPr>
                <a:t> Roy</a:t>
              </a:r>
              <a:endParaRPr sz="3300" b="1" i="0" u="none" strike="noStrike" cap="none" dirty="0">
                <a:solidFill>
                  <a:schemeClr val="dk1"/>
                </a:solidFill>
                <a:latin typeface="Garamond"/>
                <a:ea typeface="Garamond"/>
                <a:cs typeface="Garamond"/>
                <a:sym typeface="Garamond"/>
              </a:endParaRPr>
            </a:p>
            <a:p>
              <a:pPr marL="690876" marR="0" lvl="1" indent="-351852" algn="l" rtl="0">
                <a:lnSpc>
                  <a:spcPct val="140012"/>
                </a:lnSpc>
                <a:spcBef>
                  <a:spcPts val="0"/>
                </a:spcBef>
                <a:spcAft>
                  <a:spcPts val="0"/>
                </a:spcAft>
                <a:buClr>
                  <a:schemeClr val="dk1"/>
                </a:buClr>
                <a:buSzPts val="3300"/>
                <a:buFont typeface="Garamond"/>
                <a:buChar char="•"/>
              </a:pPr>
              <a:r>
                <a:rPr lang="en-US" sz="3300" b="1" i="0" u="none" strike="noStrike" cap="none" dirty="0">
                  <a:solidFill>
                    <a:schemeClr val="dk1"/>
                  </a:solidFill>
                  <a:latin typeface="Garamond"/>
                  <a:ea typeface="Garamond"/>
                  <a:cs typeface="Garamond"/>
                  <a:sym typeface="Garamond"/>
                </a:rPr>
                <a:t>AE23M004 : Vinu Mathew</a:t>
              </a:r>
              <a:endParaRPr sz="3300" b="1" i="0" u="none" strike="noStrike" cap="none" dirty="0">
                <a:solidFill>
                  <a:schemeClr val="dk1"/>
                </a:solidFill>
                <a:latin typeface="Garamond"/>
                <a:ea typeface="Garamond"/>
                <a:cs typeface="Garamond"/>
                <a:sym typeface="Garamond"/>
              </a:endParaRPr>
            </a:p>
            <a:p>
              <a:pPr marL="690876" marR="0" lvl="1" indent="-351852" algn="l" rtl="0">
                <a:lnSpc>
                  <a:spcPct val="140012"/>
                </a:lnSpc>
                <a:spcBef>
                  <a:spcPts val="0"/>
                </a:spcBef>
                <a:spcAft>
                  <a:spcPts val="0"/>
                </a:spcAft>
                <a:buClr>
                  <a:schemeClr val="dk1"/>
                </a:buClr>
                <a:buSzPts val="3300"/>
                <a:buFont typeface="Garamond"/>
                <a:buChar char="•"/>
              </a:pPr>
              <a:r>
                <a:rPr lang="en-US" sz="3300" b="1" i="0" u="none" strike="noStrike" cap="none" dirty="0">
                  <a:solidFill>
                    <a:schemeClr val="dk1"/>
                  </a:solidFill>
                  <a:latin typeface="Garamond"/>
                  <a:ea typeface="Garamond"/>
                  <a:cs typeface="Garamond"/>
                  <a:sym typeface="Garamond"/>
                </a:rPr>
                <a:t>AE23M008 : Anish Konar</a:t>
              </a:r>
              <a:endParaRPr sz="3300" b="1" i="0" u="none" strike="noStrike" cap="none" dirty="0">
                <a:solidFill>
                  <a:schemeClr val="dk1"/>
                </a:solidFill>
                <a:latin typeface="Garamond"/>
                <a:ea typeface="Garamond"/>
                <a:cs typeface="Garamond"/>
                <a:sym typeface="Garamond"/>
              </a:endParaRPr>
            </a:p>
            <a:p>
              <a:pPr marL="690876" marR="0" lvl="1" indent="-351852" algn="l" rtl="0">
                <a:lnSpc>
                  <a:spcPct val="140012"/>
                </a:lnSpc>
                <a:spcBef>
                  <a:spcPts val="0"/>
                </a:spcBef>
                <a:spcAft>
                  <a:spcPts val="0"/>
                </a:spcAft>
                <a:buClr>
                  <a:schemeClr val="dk1"/>
                </a:buClr>
                <a:buSzPts val="3300"/>
                <a:buFont typeface="Garamond"/>
                <a:buChar char="•"/>
              </a:pPr>
              <a:r>
                <a:rPr lang="en-US" sz="3300" b="1" i="0" u="none" strike="noStrike" cap="none" dirty="0">
                  <a:solidFill>
                    <a:schemeClr val="dk1"/>
                  </a:solidFill>
                  <a:latin typeface="Garamond"/>
                  <a:ea typeface="Garamond"/>
                  <a:cs typeface="Garamond"/>
                  <a:sym typeface="Garamond"/>
                </a:rPr>
                <a:t>AE23M014 : Gautham Anil</a:t>
              </a:r>
              <a:endParaRPr sz="3300" b="1" i="0" u="none" strike="noStrike" cap="none" dirty="0">
                <a:solidFill>
                  <a:schemeClr val="dk1"/>
                </a:solidFill>
                <a:latin typeface="Garamond"/>
                <a:ea typeface="Garamond"/>
                <a:cs typeface="Garamond"/>
                <a:sym typeface="Garamond"/>
              </a:endParaRPr>
            </a:p>
            <a:p>
              <a:pPr marL="690876" marR="0" lvl="1" indent="-351852" algn="l" rtl="0">
                <a:lnSpc>
                  <a:spcPct val="140012"/>
                </a:lnSpc>
                <a:spcBef>
                  <a:spcPts val="0"/>
                </a:spcBef>
                <a:spcAft>
                  <a:spcPts val="0"/>
                </a:spcAft>
                <a:buClr>
                  <a:schemeClr val="dk1"/>
                </a:buClr>
                <a:buSzPts val="3300"/>
                <a:buFont typeface="Garamond"/>
                <a:buChar char="•"/>
              </a:pPr>
              <a:r>
                <a:rPr lang="en-US" sz="3300" b="1" i="0" u="none" strike="noStrike" cap="none" dirty="0">
                  <a:solidFill>
                    <a:schemeClr val="dk1"/>
                  </a:solidFill>
                  <a:latin typeface="Garamond"/>
                  <a:ea typeface="Garamond"/>
                  <a:cs typeface="Garamond"/>
                  <a:sym typeface="Garamond"/>
                </a:rPr>
                <a:t>AE23M006 : Aditya Sai Deepak </a:t>
              </a:r>
              <a:r>
                <a:rPr lang="en-US" sz="3300" b="1" i="0" u="none" strike="noStrike" cap="none" dirty="0" err="1">
                  <a:solidFill>
                    <a:schemeClr val="dk1"/>
                  </a:solidFill>
                  <a:latin typeface="Garamond"/>
                  <a:ea typeface="Garamond"/>
                  <a:cs typeface="Garamond"/>
                  <a:sym typeface="Garamond"/>
                </a:rPr>
                <a:t>Rachagiri</a:t>
              </a:r>
              <a:endParaRPr sz="3199" b="0" i="0" u="none" strike="noStrike" cap="none" dirty="0">
                <a:solidFill>
                  <a:schemeClr val="dk1"/>
                </a:solidFill>
                <a:latin typeface="Archivo Black"/>
                <a:ea typeface="Archivo Black"/>
                <a:cs typeface="Archivo Black"/>
                <a:sym typeface="Archivo Black"/>
              </a:endParaRPr>
            </a:p>
          </p:txBody>
        </p:sp>
        <p:sp>
          <p:nvSpPr>
            <p:cNvPr id="164" name="Google Shape;164;g2f85ef4f39a_0_0"/>
            <p:cNvSpPr txBox="1"/>
            <p:nvPr/>
          </p:nvSpPr>
          <p:spPr>
            <a:xfrm>
              <a:off x="-1870550" y="-76208"/>
              <a:ext cx="5588400" cy="738600"/>
            </a:xfrm>
            <a:prstGeom prst="rect">
              <a:avLst/>
            </a:prstGeom>
            <a:noFill/>
            <a:ln>
              <a:noFill/>
            </a:ln>
          </p:spPr>
          <p:txBody>
            <a:bodyPr spcFirstLastPara="1" wrap="square" lIns="0" tIns="0" rIns="0" bIns="0" anchor="t" anchorCtr="0">
              <a:spAutoFit/>
            </a:bodyPr>
            <a:lstStyle/>
            <a:p>
              <a:pPr marL="0" marR="0" lvl="0" indent="0" algn="l" rtl="0">
                <a:lnSpc>
                  <a:spcPct val="140011"/>
                </a:lnSpc>
                <a:spcBef>
                  <a:spcPts val="0"/>
                </a:spcBef>
                <a:spcAft>
                  <a:spcPts val="0"/>
                </a:spcAft>
                <a:buClr>
                  <a:srgbClr val="000000"/>
                </a:buClr>
                <a:buSzPts val="3599"/>
                <a:buFont typeface="Arial"/>
                <a:buNone/>
              </a:pPr>
              <a:r>
                <a:rPr lang="en-US" sz="3599" b="1" i="0" u="none" strike="noStrike" cap="none">
                  <a:solidFill>
                    <a:schemeClr val="dk1"/>
                  </a:solidFill>
                  <a:latin typeface="Garamond"/>
                  <a:ea typeface="Garamond"/>
                  <a:cs typeface="Garamond"/>
                  <a:sym typeface="Garamond"/>
                </a:rPr>
                <a:t>DESIGN OF UAV</a:t>
              </a:r>
              <a:endParaRPr sz="1400" b="1" i="0" u="none" strike="noStrike" cap="none">
                <a:solidFill>
                  <a:schemeClr val="dk1"/>
                </a:solidFill>
                <a:latin typeface="Garamond"/>
                <a:ea typeface="Garamond"/>
                <a:cs typeface="Garamond"/>
                <a:sym typeface="Garamond"/>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264" name="Google Shape;264;g3273b61a002_2_58"/>
          <p:cNvPicPr preferRelativeResize="0"/>
          <p:nvPr/>
        </p:nvPicPr>
        <p:blipFill>
          <a:blip r:embed="rId3">
            <a:alphaModFix/>
          </a:blip>
          <a:stretch>
            <a:fillRect/>
          </a:stretch>
        </p:blipFill>
        <p:spPr>
          <a:xfrm>
            <a:off x="7753425" y="5557203"/>
            <a:ext cx="6538687" cy="4436674"/>
          </a:xfrm>
          <a:prstGeom prst="rect">
            <a:avLst/>
          </a:prstGeom>
          <a:noFill/>
          <a:ln w="76200" cap="flat" cmpd="sng">
            <a:solidFill>
              <a:schemeClr val="tx1"/>
            </a:solidFill>
            <a:prstDash val="solid"/>
            <a:round/>
            <a:headEnd type="none" w="sm" len="sm"/>
            <a:tailEnd type="none" w="sm" len="sm"/>
          </a:ln>
        </p:spPr>
      </p:pic>
      <p:pic>
        <p:nvPicPr>
          <p:cNvPr id="265" name="Google Shape;265;g3273b61a002_2_58"/>
          <p:cNvPicPr preferRelativeResize="0"/>
          <p:nvPr/>
        </p:nvPicPr>
        <p:blipFill rotWithShape="1">
          <a:blip r:embed="rId4">
            <a:alphaModFix/>
          </a:blip>
          <a:srcRect/>
          <a:stretch/>
        </p:blipFill>
        <p:spPr>
          <a:xfrm>
            <a:off x="131524" y="1138940"/>
            <a:ext cx="7444800" cy="4128366"/>
          </a:xfrm>
          <a:prstGeom prst="rect">
            <a:avLst/>
          </a:prstGeom>
          <a:noFill/>
          <a:ln w="76200" cap="flat" cmpd="sng">
            <a:solidFill>
              <a:schemeClr val="tx1"/>
            </a:solidFill>
            <a:prstDash val="solid"/>
            <a:round/>
            <a:headEnd type="none" w="sm" len="sm"/>
            <a:tailEnd type="none" w="sm" len="sm"/>
          </a:ln>
        </p:spPr>
      </p:pic>
      <p:sp>
        <p:nvSpPr>
          <p:cNvPr id="266" name="Google Shape;266;g3273b61a002_2_58"/>
          <p:cNvSpPr txBox="1"/>
          <p:nvPr/>
        </p:nvSpPr>
        <p:spPr>
          <a:xfrm>
            <a:off x="387250" y="34295"/>
            <a:ext cx="5704500" cy="738900"/>
          </a:xfrm>
          <a:prstGeom prst="rect">
            <a:avLst/>
          </a:prstGeom>
          <a:noFill/>
          <a:ln w="9525" cap="flat" cmpd="sng">
            <a:solidFill>
              <a:schemeClr val="lt1"/>
            </a:solidFill>
            <a:prstDash val="solid"/>
            <a:round/>
            <a:headEnd type="none" w="sm" len="sm"/>
            <a:tailEnd type="none" w="sm" len="sm"/>
          </a:ln>
        </p:spPr>
        <p:txBody>
          <a:bodyPr spcFirstLastPara="1" wrap="square" lIns="0" tIns="0" rIns="0" bIns="0" anchor="t" anchorCtr="0">
            <a:spAutoFit/>
          </a:bodyPr>
          <a:lstStyle/>
          <a:p>
            <a:pPr marL="0" marR="0" lvl="0" indent="0" algn="l" rtl="0">
              <a:lnSpc>
                <a:spcPct val="139979"/>
              </a:lnSpc>
              <a:spcBef>
                <a:spcPts val="0"/>
              </a:spcBef>
              <a:spcAft>
                <a:spcPts val="0"/>
              </a:spcAft>
              <a:buClr>
                <a:srgbClr val="000000"/>
              </a:buClr>
              <a:buSzPts val="4800"/>
              <a:buFont typeface="Arial"/>
              <a:buNone/>
            </a:pPr>
            <a:r>
              <a:rPr lang="en-US" sz="4800" b="1" i="0" u="sng" strike="noStrike" cap="none" dirty="0">
                <a:solidFill>
                  <a:schemeClr val="dk1"/>
                </a:solidFill>
                <a:latin typeface="Garamond"/>
                <a:ea typeface="Garamond"/>
                <a:cs typeface="Garamond"/>
                <a:sym typeface="Garamond"/>
              </a:rPr>
              <a:t>Fuselage </a:t>
            </a:r>
            <a:r>
              <a:rPr lang="en-US" sz="4800" b="1" u="sng" dirty="0">
                <a:solidFill>
                  <a:schemeClr val="dk1"/>
                </a:solidFill>
                <a:latin typeface="Garamond"/>
                <a:ea typeface="Garamond"/>
                <a:cs typeface="Garamond"/>
                <a:sym typeface="Garamond"/>
              </a:rPr>
              <a:t>Fabrication</a:t>
            </a:r>
            <a:endParaRPr sz="1400" b="0" i="0" u="none" strike="noStrike" cap="none" dirty="0">
              <a:solidFill>
                <a:schemeClr val="dk1"/>
              </a:solidFill>
              <a:latin typeface="Garamond"/>
              <a:ea typeface="Garamond"/>
              <a:cs typeface="Garamond"/>
              <a:sym typeface="Garamond"/>
            </a:endParaRPr>
          </a:p>
        </p:txBody>
      </p:sp>
      <p:pic>
        <p:nvPicPr>
          <p:cNvPr id="267" name="Google Shape;267;g3273b61a002_2_58"/>
          <p:cNvPicPr preferRelativeResize="0"/>
          <p:nvPr/>
        </p:nvPicPr>
        <p:blipFill>
          <a:blip r:embed="rId5">
            <a:alphaModFix/>
          </a:blip>
          <a:stretch>
            <a:fillRect/>
          </a:stretch>
        </p:blipFill>
        <p:spPr>
          <a:xfrm rot="5400000" flipH="1">
            <a:off x="8944380" y="21583"/>
            <a:ext cx="4183553" cy="6538687"/>
          </a:xfrm>
          <a:prstGeom prst="rect">
            <a:avLst/>
          </a:prstGeom>
          <a:noFill/>
          <a:ln w="76200" cap="flat" cmpd="sng">
            <a:solidFill>
              <a:schemeClr val="tx1"/>
            </a:solidFill>
            <a:prstDash val="solid"/>
            <a:round/>
            <a:headEnd type="none" w="sm" len="sm"/>
            <a:tailEnd type="none" w="sm" len="sm"/>
          </a:ln>
        </p:spPr>
      </p:pic>
      <p:sp>
        <p:nvSpPr>
          <p:cNvPr id="268" name="Google Shape;268;g3273b61a002_2_58"/>
          <p:cNvSpPr txBox="1"/>
          <p:nvPr/>
        </p:nvSpPr>
        <p:spPr>
          <a:xfrm>
            <a:off x="14058775" y="1982525"/>
            <a:ext cx="4542600" cy="1598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Garamond"/>
                <a:ea typeface="Garamond"/>
                <a:cs typeface="Garamond"/>
                <a:sym typeface="Garamond"/>
              </a:rPr>
              <a:t>Material Used:</a:t>
            </a:r>
            <a:endParaRPr sz="3200" b="1" i="0" u="none" strike="noStrike" cap="none">
              <a:solidFill>
                <a:schemeClr val="dk1"/>
              </a:solidFill>
              <a:latin typeface="Garamond"/>
              <a:ea typeface="Garamond"/>
              <a:cs typeface="Garamond"/>
              <a:sym typeface="Garamond"/>
            </a:endParaRPr>
          </a:p>
          <a:p>
            <a:pPr marL="0" marR="0" lvl="0" indent="0" algn="ctr" rtl="0">
              <a:lnSpc>
                <a:spcPct val="100000"/>
              </a:lnSpc>
              <a:spcBef>
                <a:spcPts val="0"/>
              </a:spcBef>
              <a:spcAft>
                <a:spcPts val="0"/>
              </a:spcAft>
              <a:buClr>
                <a:srgbClr val="000000"/>
              </a:buClr>
              <a:buSzPts val="3200"/>
              <a:buFont typeface="Arial"/>
              <a:buNone/>
            </a:pPr>
            <a:endParaRPr sz="3200" b="1">
              <a:solidFill>
                <a:schemeClr val="dk1"/>
              </a:solidFill>
              <a:latin typeface="Garamond"/>
              <a:ea typeface="Garamond"/>
              <a:cs typeface="Garamond"/>
              <a:sym typeface="Garamond"/>
            </a:endParaRPr>
          </a:p>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Garamond"/>
                <a:ea typeface="Garamond"/>
                <a:cs typeface="Garamond"/>
                <a:sym typeface="Garamond"/>
              </a:rPr>
              <a:t>Bulkhead: PLA</a:t>
            </a:r>
            <a:endParaRPr sz="3200" b="1" i="0" u="none" strike="noStrike" cap="none">
              <a:solidFill>
                <a:schemeClr val="dk1"/>
              </a:solidFill>
              <a:latin typeface="Garamond"/>
              <a:ea typeface="Garamond"/>
              <a:cs typeface="Garamond"/>
              <a:sym typeface="Garamond"/>
            </a:endParaRPr>
          </a:p>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Garamond"/>
                <a:ea typeface="Garamond"/>
                <a:cs typeface="Garamond"/>
                <a:sym typeface="Garamond"/>
              </a:rPr>
              <a:t>Longerons: Al 6061</a:t>
            </a:r>
            <a:endParaRPr sz="3200" b="1" i="0" u="none" strike="noStrike" cap="none">
              <a:solidFill>
                <a:schemeClr val="dk1"/>
              </a:solidFill>
              <a:latin typeface="Garamond"/>
              <a:ea typeface="Garamond"/>
              <a:cs typeface="Garamond"/>
              <a:sym typeface="Garamond"/>
            </a:endParaRPr>
          </a:p>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Garamond"/>
                <a:ea typeface="Garamond"/>
                <a:cs typeface="Garamond"/>
                <a:sym typeface="Garamond"/>
              </a:rPr>
              <a:t>Platform: PLA</a:t>
            </a:r>
            <a:endParaRPr sz="3200" b="1" i="0" u="none" strike="noStrike" cap="none">
              <a:solidFill>
                <a:schemeClr val="dk1"/>
              </a:solidFill>
              <a:latin typeface="Garamond"/>
              <a:ea typeface="Garamond"/>
              <a:cs typeface="Garamond"/>
              <a:sym typeface="Garamond"/>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chemeClr val="dk1"/>
              </a:solidFill>
              <a:latin typeface="Garamond"/>
              <a:ea typeface="Garamond"/>
              <a:cs typeface="Garamond"/>
              <a:sym typeface="Garamond"/>
            </a:endParaRPr>
          </a:p>
        </p:txBody>
      </p:sp>
      <p:pic>
        <p:nvPicPr>
          <p:cNvPr id="269" name="Google Shape;269;g3273b61a002_2_58"/>
          <p:cNvPicPr preferRelativeResize="0"/>
          <p:nvPr/>
        </p:nvPicPr>
        <p:blipFill>
          <a:blip r:embed="rId6">
            <a:alphaModFix/>
          </a:blip>
          <a:stretch>
            <a:fillRect/>
          </a:stretch>
        </p:blipFill>
        <p:spPr>
          <a:xfrm>
            <a:off x="14495990" y="4955220"/>
            <a:ext cx="3677699" cy="4436675"/>
          </a:xfrm>
          <a:prstGeom prst="rect">
            <a:avLst/>
          </a:prstGeom>
          <a:noFill/>
          <a:ln w="76200" cap="flat" cmpd="sng">
            <a:solidFill>
              <a:schemeClr val="tx1"/>
            </a:solidFill>
            <a:prstDash val="solid"/>
            <a:round/>
            <a:headEnd type="none" w="sm" len="sm"/>
            <a:tailEnd type="none" w="sm" len="sm"/>
          </a:ln>
        </p:spPr>
      </p:pic>
      <p:pic>
        <p:nvPicPr>
          <p:cNvPr id="270" name="Google Shape;270;g3273b61a002_2_58"/>
          <p:cNvPicPr preferRelativeResize="0"/>
          <p:nvPr/>
        </p:nvPicPr>
        <p:blipFill rotWithShape="1">
          <a:blip r:embed="rId7">
            <a:alphaModFix/>
          </a:blip>
          <a:srcRect l="20083" t="14077" r="17467" b="12061"/>
          <a:stretch/>
        </p:blipFill>
        <p:spPr>
          <a:xfrm>
            <a:off x="131525" y="5557202"/>
            <a:ext cx="7444801" cy="4436675"/>
          </a:xfrm>
          <a:prstGeom prst="rect">
            <a:avLst/>
          </a:prstGeom>
          <a:noFill/>
          <a:ln w="76200" cap="flat" cmpd="sng">
            <a:solidFill>
              <a:schemeClr val="tx1"/>
            </a:solidFill>
            <a:prstDash val="solid"/>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5" name="Google Shape;275;g3089dbcbd57_2_11"/>
          <p:cNvPicPr preferRelativeResize="0"/>
          <p:nvPr/>
        </p:nvPicPr>
        <p:blipFill rotWithShape="1">
          <a:blip r:embed="rId3">
            <a:alphaModFix/>
          </a:blip>
          <a:srcRect/>
          <a:stretch/>
        </p:blipFill>
        <p:spPr>
          <a:xfrm>
            <a:off x="9570100" y="4250875"/>
            <a:ext cx="8717900" cy="4998475"/>
          </a:xfrm>
          <a:prstGeom prst="rect">
            <a:avLst/>
          </a:prstGeom>
          <a:noFill/>
          <a:ln>
            <a:noFill/>
          </a:ln>
        </p:spPr>
      </p:pic>
      <p:sp>
        <p:nvSpPr>
          <p:cNvPr id="276" name="Google Shape;276;g3089dbcbd57_2_11"/>
          <p:cNvSpPr txBox="1"/>
          <p:nvPr/>
        </p:nvSpPr>
        <p:spPr>
          <a:xfrm>
            <a:off x="387250" y="217175"/>
            <a:ext cx="7505700" cy="738900"/>
          </a:xfrm>
          <a:prstGeom prst="rect">
            <a:avLst/>
          </a:prstGeom>
          <a:noFill/>
          <a:ln w="9525" cap="flat" cmpd="sng">
            <a:solidFill>
              <a:schemeClr val="lt1"/>
            </a:solidFill>
            <a:prstDash val="solid"/>
            <a:round/>
            <a:headEnd type="none" w="sm" len="sm"/>
            <a:tailEnd type="none" w="sm" len="sm"/>
          </a:ln>
        </p:spPr>
        <p:txBody>
          <a:bodyPr spcFirstLastPara="1" wrap="square" lIns="0" tIns="0" rIns="0" bIns="0" anchor="t" anchorCtr="0">
            <a:spAutoFit/>
          </a:bodyPr>
          <a:lstStyle/>
          <a:p>
            <a:pPr marL="0" marR="0" lvl="0" indent="0" algn="l" rtl="0">
              <a:lnSpc>
                <a:spcPct val="139979"/>
              </a:lnSpc>
              <a:spcBef>
                <a:spcPts val="0"/>
              </a:spcBef>
              <a:spcAft>
                <a:spcPts val="0"/>
              </a:spcAft>
              <a:buClr>
                <a:srgbClr val="000000"/>
              </a:buClr>
              <a:buSzPts val="4800"/>
              <a:buFont typeface="Arial"/>
              <a:buNone/>
            </a:pPr>
            <a:r>
              <a:rPr lang="en-US" sz="4800" b="1" i="0" u="sng" strike="noStrike" cap="none">
                <a:solidFill>
                  <a:schemeClr val="dk1"/>
                </a:solidFill>
                <a:latin typeface="Garamond"/>
                <a:ea typeface="Garamond"/>
                <a:cs typeface="Garamond"/>
                <a:sym typeface="Garamond"/>
              </a:rPr>
              <a:t>Landing Gear</a:t>
            </a:r>
            <a:endParaRPr sz="1400" b="0" i="0" u="none" strike="noStrike" cap="none">
              <a:solidFill>
                <a:schemeClr val="dk1"/>
              </a:solidFill>
              <a:latin typeface="Garamond"/>
              <a:ea typeface="Garamond"/>
              <a:cs typeface="Garamond"/>
              <a:sym typeface="Garamond"/>
            </a:endParaRPr>
          </a:p>
        </p:txBody>
      </p:sp>
      <p:graphicFrame>
        <p:nvGraphicFramePr>
          <p:cNvPr id="277" name="Google Shape;277;g3089dbcbd57_2_11"/>
          <p:cNvGraphicFramePr/>
          <p:nvPr/>
        </p:nvGraphicFramePr>
        <p:xfrm>
          <a:off x="387250" y="1207100"/>
          <a:ext cx="6189000" cy="8987460"/>
        </p:xfrm>
        <a:graphic>
          <a:graphicData uri="http://schemas.openxmlformats.org/drawingml/2006/table">
            <a:tbl>
              <a:tblPr>
                <a:noFill/>
                <a:tableStyleId>{3E1FD201-35C3-44A9-9B88-6110D3ED1A5F}</a:tableStyleId>
              </a:tblPr>
              <a:tblGrid>
                <a:gridCol w="3915575">
                  <a:extLst>
                    <a:ext uri="{9D8B030D-6E8A-4147-A177-3AD203B41FA5}">
                      <a16:colId xmlns:a16="http://schemas.microsoft.com/office/drawing/2014/main" val="20000"/>
                    </a:ext>
                  </a:extLst>
                </a:gridCol>
                <a:gridCol w="2273425">
                  <a:extLst>
                    <a:ext uri="{9D8B030D-6E8A-4147-A177-3AD203B41FA5}">
                      <a16:colId xmlns:a16="http://schemas.microsoft.com/office/drawing/2014/main" val="20001"/>
                    </a:ext>
                  </a:extLst>
                </a:gridCol>
              </a:tblGrid>
              <a:tr h="564700">
                <a:tc>
                  <a:txBody>
                    <a:bodyPr/>
                    <a:lstStyle/>
                    <a:p>
                      <a:pPr marL="0" marR="0" lvl="0" indent="0" algn="l" rtl="0">
                        <a:lnSpc>
                          <a:spcPct val="100000"/>
                        </a:lnSpc>
                        <a:spcBef>
                          <a:spcPts val="0"/>
                        </a:spcBef>
                        <a:spcAft>
                          <a:spcPts val="0"/>
                        </a:spcAft>
                        <a:buClr>
                          <a:srgbClr val="000000"/>
                        </a:buClr>
                        <a:buSzPts val="3200"/>
                        <a:buFont typeface="Arial"/>
                        <a:buNone/>
                      </a:pPr>
                      <a:r>
                        <a:rPr lang="en-US" sz="2800" b="1" u="none" strike="noStrike" cap="none">
                          <a:solidFill>
                            <a:schemeClr val="dk1"/>
                          </a:solidFill>
                          <a:latin typeface="Garamond"/>
                          <a:ea typeface="Garamond"/>
                          <a:cs typeface="Garamond"/>
                          <a:sym typeface="Garamond"/>
                        </a:rPr>
                        <a:t>Configuration</a:t>
                      </a:r>
                      <a:endParaRPr sz="2800" b="1" u="none" strike="noStrike" cap="none">
                        <a:latin typeface="Garamond"/>
                        <a:ea typeface="Garamond"/>
                        <a:cs typeface="Garamond"/>
                        <a:sym typeface="Garamond"/>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3200"/>
                        <a:buFont typeface="Arial"/>
                        <a:buNone/>
                      </a:pPr>
                      <a:r>
                        <a:rPr lang="en-US" sz="2800" b="1" u="none" strike="noStrike" cap="none">
                          <a:latin typeface="Garamond"/>
                          <a:ea typeface="Garamond"/>
                          <a:cs typeface="Garamond"/>
                          <a:sym typeface="Garamond"/>
                        </a:rPr>
                        <a:t>Tricycle LG</a:t>
                      </a:r>
                      <a:endParaRPr sz="2800" b="1" u="none" strike="noStrike" cap="none">
                        <a:latin typeface="Garamond"/>
                        <a:ea typeface="Garamond"/>
                        <a:cs typeface="Garamond"/>
                        <a:sym typeface="Garamond"/>
                      </a:endParaRPr>
                    </a:p>
                  </a:txBody>
                  <a:tcPr marL="91425" marR="91425" marT="91425" marB="91425"/>
                </a:tc>
                <a:extLst>
                  <a:ext uri="{0D108BD9-81ED-4DB2-BD59-A6C34878D82A}">
                    <a16:rowId xmlns:a16="http://schemas.microsoft.com/office/drawing/2014/main" val="10000"/>
                  </a:ext>
                </a:extLst>
              </a:tr>
              <a:tr h="564700">
                <a:tc>
                  <a:txBody>
                    <a:bodyPr/>
                    <a:lstStyle/>
                    <a:p>
                      <a:pPr marL="0" marR="0" lvl="0" indent="0" algn="l" rtl="0">
                        <a:lnSpc>
                          <a:spcPct val="100000"/>
                        </a:lnSpc>
                        <a:spcBef>
                          <a:spcPts val="0"/>
                        </a:spcBef>
                        <a:spcAft>
                          <a:spcPts val="0"/>
                        </a:spcAft>
                        <a:buClr>
                          <a:srgbClr val="000000"/>
                        </a:buClr>
                        <a:buSzPts val="3200"/>
                        <a:buFont typeface="Arial"/>
                        <a:buNone/>
                      </a:pPr>
                      <a:r>
                        <a:rPr lang="en-US" sz="2800" b="1" u="none" strike="noStrike" cap="none">
                          <a:latin typeface="Garamond"/>
                          <a:ea typeface="Garamond"/>
                          <a:cs typeface="Garamond"/>
                          <a:sym typeface="Garamond"/>
                        </a:rPr>
                        <a:t>Retractability</a:t>
                      </a:r>
                      <a:endParaRPr sz="2800" b="1" u="none" strike="noStrike" cap="none">
                        <a:latin typeface="Garamond"/>
                        <a:ea typeface="Garamond"/>
                        <a:cs typeface="Garamond"/>
                        <a:sym typeface="Garamond"/>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3200"/>
                        <a:buFont typeface="Arial"/>
                        <a:buNone/>
                      </a:pPr>
                      <a:r>
                        <a:rPr lang="en-US" sz="2800" b="1" u="none" strike="noStrike" cap="none">
                          <a:latin typeface="Garamond"/>
                          <a:ea typeface="Garamond"/>
                          <a:cs typeface="Garamond"/>
                          <a:sym typeface="Garamond"/>
                        </a:rPr>
                        <a:t>Fixed</a:t>
                      </a:r>
                      <a:endParaRPr sz="2800" b="1" u="none" strike="noStrike" cap="none">
                        <a:solidFill>
                          <a:schemeClr val="dk1"/>
                        </a:solidFill>
                        <a:latin typeface="Garamond"/>
                        <a:ea typeface="Garamond"/>
                        <a:cs typeface="Garamond"/>
                        <a:sym typeface="Garamond"/>
                      </a:endParaRPr>
                    </a:p>
                  </a:txBody>
                  <a:tcPr marL="91425" marR="91425" marT="91425" marB="91425"/>
                </a:tc>
                <a:extLst>
                  <a:ext uri="{0D108BD9-81ED-4DB2-BD59-A6C34878D82A}">
                    <a16:rowId xmlns:a16="http://schemas.microsoft.com/office/drawing/2014/main" val="10001"/>
                  </a:ext>
                </a:extLst>
              </a:tr>
              <a:tr h="960025">
                <a:tc>
                  <a:txBody>
                    <a:bodyPr/>
                    <a:lstStyle/>
                    <a:p>
                      <a:pPr marL="0" marR="0" lvl="0" indent="0" algn="l" rtl="0">
                        <a:lnSpc>
                          <a:spcPct val="100000"/>
                        </a:lnSpc>
                        <a:spcBef>
                          <a:spcPts val="0"/>
                        </a:spcBef>
                        <a:spcAft>
                          <a:spcPts val="0"/>
                        </a:spcAft>
                        <a:buClr>
                          <a:srgbClr val="000000"/>
                        </a:buClr>
                        <a:buSzPts val="3200"/>
                        <a:buFont typeface="Arial"/>
                        <a:buNone/>
                      </a:pPr>
                      <a:r>
                        <a:rPr lang="en-US" sz="2800" b="1" u="none" strike="noStrike" cap="none">
                          <a:latin typeface="Garamond"/>
                          <a:ea typeface="Garamond"/>
                          <a:cs typeface="Garamond"/>
                          <a:sym typeface="Garamond"/>
                        </a:rPr>
                        <a:t>Position of Nose LG </a:t>
                      </a:r>
                      <a:endParaRPr sz="2800" b="1" u="none" strike="noStrike" cap="none">
                        <a:latin typeface="Garamond"/>
                        <a:ea typeface="Garamond"/>
                        <a:cs typeface="Garamond"/>
                        <a:sym typeface="Garamond"/>
                      </a:endParaRPr>
                    </a:p>
                    <a:p>
                      <a:pPr marL="0" marR="0" lvl="0" indent="0" algn="l" rtl="0">
                        <a:lnSpc>
                          <a:spcPct val="100000"/>
                        </a:lnSpc>
                        <a:spcBef>
                          <a:spcPts val="0"/>
                        </a:spcBef>
                        <a:spcAft>
                          <a:spcPts val="0"/>
                        </a:spcAft>
                        <a:buClr>
                          <a:srgbClr val="000000"/>
                        </a:buClr>
                        <a:buSzPts val="3200"/>
                        <a:buFont typeface="Arial"/>
                        <a:buNone/>
                      </a:pPr>
                      <a:r>
                        <a:rPr lang="en-US" sz="2800" b="1" u="none" strike="noStrike" cap="none">
                          <a:latin typeface="Garamond"/>
                          <a:ea typeface="Garamond"/>
                          <a:cs typeface="Garamond"/>
                          <a:sym typeface="Garamond"/>
                        </a:rPr>
                        <a:t>(From Nose)</a:t>
                      </a:r>
                      <a:endParaRPr sz="2800" b="1" u="none" strike="noStrike" cap="none">
                        <a:latin typeface="Garamond"/>
                        <a:ea typeface="Garamond"/>
                        <a:cs typeface="Garamond"/>
                        <a:sym typeface="Garamond"/>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3200"/>
                        <a:buFont typeface="Arial"/>
                        <a:buNone/>
                      </a:pPr>
                      <a:r>
                        <a:rPr lang="en-US" sz="2800" b="1" u="none" strike="noStrike" cap="none">
                          <a:latin typeface="Garamond"/>
                          <a:ea typeface="Garamond"/>
                          <a:cs typeface="Garamond"/>
                          <a:sym typeface="Garamond"/>
                        </a:rPr>
                        <a:t>0.15m</a:t>
                      </a:r>
                      <a:endParaRPr sz="2800" b="1" u="none" strike="noStrike" cap="none">
                        <a:latin typeface="Garamond"/>
                        <a:ea typeface="Garamond"/>
                        <a:cs typeface="Garamond"/>
                        <a:sym typeface="Garamond"/>
                      </a:endParaRPr>
                    </a:p>
                  </a:txBody>
                  <a:tcPr marL="91425" marR="91425" marT="91425" marB="91425"/>
                </a:tc>
                <a:extLst>
                  <a:ext uri="{0D108BD9-81ED-4DB2-BD59-A6C34878D82A}">
                    <a16:rowId xmlns:a16="http://schemas.microsoft.com/office/drawing/2014/main" val="10002"/>
                  </a:ext>
                </a:extLst>
              </a:tr>
              <a:tr h="960025">
                <a:tc>
                  <a:txBody>
                    <a:bodyPr/>
                    <a:lstStyle/>
                    <a:p>
                      <a:pPr marL="0" marR="0" lvl="0" indent="0" algn="l" rtl="0">
                        <a:lnSpc>
                          <a:spcPct val="100000"/>
                        </a:lnSpc>
                        <a:spcBef>
                          <a:spcPts val="0"/>
                        </a:spcBef>
                        <a:spcAft>
                          <a:spcPts val="0"/>
                        </a:spcAft>
                        <a:buClr>
                          <a:srgbClr val="000000"/>
                        </a:buClr>
                        <a:buSzPts val="3200"/>
                        <a:buFont typeface="Arial"/>
                        <a:buNone/>
                      </a:pPr>
                      <a:r>
                        <a:rPr lang="en-US" sz="2800" b="1" u="none" strike="noStrike" cap="none">
                          <a:latin typeface="Garamond"/>
                          <a:ea typeface="Garamond"/>
                          <a:cs typeface="Garamond"/>
                          <a:sym typeface="Garamond"/>
                        </a:rPr>
                        <a:t>Position of main LG  </a:t>
                      </a:r>
                      <a:endParaRPr sz="2800" b="1" u="none" strike="noStrike" cap="none">
                        <a:latin typeface="Garamond"/>
                        <a:ea typeface="Garamond"/>
                        <a:cs typeface="Garamond"/>
                        <a:sym typeface="Garamond"/>
                      </a:endParaRPr>
                    </a:p>
                    <a:p>
                      <a:pPr marL="0" marR="0" lvl="0" indent="0" algn="l" rtl="0">
                        <a:lnSpc>
                          <a:spcPct val="100000"/>
                        </a:lnSpc>
                        <a:spcBef>
                          <a:spcPts val="0"/>
                        </a:spcBef>
                        <a:spcAft>
                          <a:spcPts val="0"/>
                        </a:spcAft>
                        <a:buClr>
                          <a:srgbClr val="000000"/>
                        </a:buClr>
                        <a:buSzPts val="3200"/>
                        <a:buFont typeface="Arial"/>
                        <a:buNone/>
                      </a:pPr>
                      <a:r>
                        <a:rPr lang="en-US" sz="2800" b="1" u="none" strike="noStrike" cap="none">
                          <a:solidFill>
                            <a:schemeClr val="dk1"/>
                          </a:solidFill>
                          <a:latin typeface="Garamond"/>
                          <a:ea typeface="Garamond"/>
                          <a:cs typeface="Garamond"/>
                          <a:sym typeface="Garamond"/>
                        </a:rPr>
                        <a:t>(From Nose)</a:t>
                      </a:r>
                      <a:endParaRPr sz="2800" b="1" u="none" strike="noStrike" cap="none">
                        <a:latin typeface="Garamond"/>
                        <a:ea typeface="Garamond"/>
                        <a:cs typeface="Garamond"/>
                        <a:sym typeface="Garamond"/>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3200"/>
                        <a:buFont typeface="Arial"/>
                        <a:buNone/>
                      </a:pPr>
                      <a:r>
                        <a:rPr lang="en-US" sz="2800" b="1" u="none" strike="noStrike" cap="none">
                          <a:latin typeface="Garamond"/>
                          <a:ea typeface="Garamond"/>
                          <a:cs typeface="Garamond"/>
                          <a:sym typeface="Garamond"/>
                        </a:rPr>
                        <a:t>0.35m</a:t>
                      </a:r>
                      <a:endParaRPr sz="2800" b="1" u="none" strike="noStrike" cap="none">
                        <a:latin typeface="Garamond"/>
                        <a:ea typeface="Garamond"/>
                        <a:cs typeface="Garamond"/>
                        <a:sym typeface="Garamond"/>
                      </a:endParaRPr>
                    </a:p>
                  </a:txBody>
                  <a:tcPr marL="91425" marR="91425" marT="91425" marB="91425"/>
                </a:tc>
                <a:extLst>
                  <a:ext uri="{0D108BD9-81ED-4DB2-BD59-A6C34878D82A}">
                    <a16:rowId xmlns:a16="http://schemas.microsoft.com/office/drawing/2014/main" val="10003"/>
                  </a:ext>
                </a:extLst>
              </a:tr>
              <a:tr h="564700">
                <a:tc>
                  <a:txBody>
                    <a:bodyPr/>
                    <a:lstStyle/>
                    <a:p>
                      <a:pPr marL="0" marR="0" lvl="0" indent="0" algn="l" rtl="0">
                        <a:lnSpc>
                          <a:spcPct val="100000"/>
                        </a:lnSpc>
                        <a:spcBef>
                          <a:spcPts val="0"/>
                        </a:spcBef>
                        <a:spcAft>
                          <a:spcPts val="0"/>
                        </a:spcAft>
                        <a:buClr>
                          <a:srgbClr val="000000"/>
                        </a:buClr>
                        <a:buSzPts val="3200"/>
                        <a:buFont typeface="Arial"/>
                        <a:buNone/>
                      </a:pPr>
                      <a:r>
                        <a:rPr lang="en-US" sz="2800" b="1" u="none" strike="noStrike" cap="none">
                          <a:latin typeface="Garamond"/>
                          <a:ea typeface="Garamond"/>
                          <a:cs typeface="Garamond"/>
                          <a:sym typeface="Garamond"/>
                        </a:rPr>
                        <a:t>Wheel Base</a:t>
                      </a:r>
                      <a:endParaRPr sz="2800" b="1" u="none" strike="noStrike" cap="none">
                        <a:latin typeface="Garamond"/>
                        <a:ea typeface="Garamond"/>
                        <a:cs typeface="Garamond"/>
                        <a:sym typeface="Garamond"/>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3200"/>
                        <a:buFont typeface="Arial"/>
                        <a:buNone/>
                      </a:pPr>
                      <a:r>
                        <a:rPr lang="en-US" sz="2800" b="1" u="none" strike="noStrike" cap="none">
                          <a:latin typeface="Garamond"/>
                          <a:ea typeface="Garamond"/>
                          <a:cs typeface="Garamond"/>
                          <a:sym typeface="Garamond"/>
                        </a:rPr>
                        <a:t>0.2m</a:t>
                      </a:r>
                      <a:endParaRPr sz="2800" b="1">
                        <a:latin typeface="Garamond"/>
                        <a:ea typeface="Garamond"/>
                        <a:cs typeface="Garamond"/>
                        <a:sym typeface="Garamond"/>
                      </a:endParaRPr>
                    </a:p>
                  </a:txBody>
                  <a:tcPr marL="91425" marR="91425" marT="91425" marB="91425"/>
                </a:tc>
                <a:extLst>
                  <a:ext uri="{0D108BD9-81ED-4DB2-BD59-A6C34878D82A}">
                    <a16:rowId xmlns:a16="http://schemas.microsoft.com/office/drawing/2014/main" val="10004"/>
                  </a:ext>
                </a:extLst>
              </a:tr>
              <a:tr h="564700">
                <a:tc>
                  <a:txBody>
                    <a:bodyPr/>
                    <a:lstStyle/>
                    <a:p>
                      <a:pPr marL="0" marR="0" lvl="0" indent="0" algn="l" rtl="0">
                        <a:lnSpc>
                          <a:spcPct val="100000"/>
                        </a:lnSpc>
                        <a:spcBef>
                          <a:spcPts val="0"/>
                        </a:spcBef>
                        <a:spcAft>
                          <a:spcPts val="0"/>
                        </a:spcAft>
                        <a:buClr>
                          <a:srgbClr val="000000"/>
                        </a:buClr>
                        <a:buSzPts val="3200"/>
                        <a:buFont typeface="Arial"/>
                        <a:buNone/>
                      </a:pPr>
                      <a:r>
                        <a:rPr lang="en-US" sz="2800" b="1" u="none" strike="noStrike" cap="none">
                          <a:latin typeface="Garamond"/>
                          <a:ea typeface="Garamond"/>
                          <a:cs typeface="Garamond"/>
                          <a:sym typeface="Garamond"/>
                        </a:rPr>
                        <a:t>Wheel Track</a:t>
                      </a:r>
                      <a:endParaRPr sz="2800" b="1" u="none" strike="noStrike" cap="none">
                        <a:latin typeface="Garamond"/>
                        <a:ea typeface="Garamond"/>
                        <a:cs typeface="Garamond"/>
                        <a:sym typeface="Garamond"/>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3200"/>
                        <a:buFont typeface="Arial"/>
                        <a:buNone/>
                      </a:pPr>
                      <a:r>
                        <a:rPr lang="en-US" sz="2800" b="1" u="none" strike="noStrike" cap="none">
                          <a:latin typeface="Garamond"/>
                          <a:ea typeface="Garamond"/>
                          <a:cs typeface="Garamond"/>
                          <a:sym typeface="Garamond"/>
                        </a:rPr>
                        <a:t>0.75m</a:t>
                      </a:r>
                      <a:endParaRPr sz="2800" b="1" u="none" strike="noStrike" cap="none">
                        <a:latin typeface="Garamond"/>
                        <a:ea typeface="Garamond"/>
                        <a:cs typeface="Garamond"/>
                        <a:sym typeface="Garamond"/>
                      </a:endParaRPr>
                    </a:p>
                  </a:txBody>
                  <a:tcPr marL="91425" marR="91425" marT="91425" marB="91425"/>
                </a:tc>
                <a:extLst>
                  <a:ext uri="{0D108BD9-81ED-4DB2-BD59-A6C34878D82A}">
                    <a16:rowId xmlns:a16="http://schemas.microsoft.com/office/drawing/2014/main" val="10005"/>
                  </a:ext>
                </a:extLst>
              </a:tr>
              <a:tr h="564700">
                <a:tc>
                  <a:txBody>
                    <a:bodyPr/>
                    <a:lstStyle/>
                    <a:p>
                      <a:pPr marL="0" marR="0" lvl="0" indent="0" algn="l" rtl="0">
                        <a:lnSpc>
                          <a:spcPct val="100000"/>
                        </a:lnSpc>
                        <a:spcBef>
                          <a:spcPts val="0"/>
                        </a:spcBef>
                        <a:spcAft>
                          <a:spcPts val="0"/>
                        </a:spcAft>
                        <a:buClr>
                          <a:srgbClr val="000000"/>
                        </a:buClr>
                        <a:buSzPts val="3200"/>
                        <a:buFont typeface="Arial"/>
                        <a:buNone/>
                      </a:pPr>
                      <a:r>
                        <a:rPr lang="en-US" sz="2800" b="1" u="none" strike="noStrike" cap="none">
                          <a:latin typeface="Garamond"/>
                          <a:ea typeface="Garamond"/>
                          <a:cs typeface="Garamond"/>
                          <a:sym typeface="Garamond"/>
                        </a:rPr>
                        <a:t>Wheel Height</a:t>
                      </a:r>
                      <a:endParaRPr sz="2800" b="1" u="none" strike="noStrike" cap="none">
                        <a:latin typeface="Garamond"/>
                        <a:ea typeface="Garamond"/>
                        <a:cs typeface="Garamond"/>
                        <a:sym typeface="Garamond"/>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3200"/>
                        <a:buFont typeface="Arial"/>
                        <a:buNone/>
                      </a:pPr>
                      <a:r>
                        <a:rPr lang="en-US" sz="2800" b="1" u="none" strike="noStrike" cap="none">
                          <a:latin typeface="Garamond"/>
                          <a:ea typeface="Garamond"/>
                          <a:cs typeface="Garamond"/>
                          <a:sym typeface="Garamond"/>
                        </a:rPr>
                        <a:t>0.29m</a:t>
                      </a:r>
                      <a:endParaRPr sz="2800" b="1" u="none" strike="noStrike" cap="none">
                        <a:latin typeface="Garamond"/>
                        <a:ea typeface="Garamond"/>
                        <a:cs typeface="Garamond"/>
                        <a:sym typeface="Garamond"/>
                      </a:endParaRPr>
                    </a:p>
                  </a:txBody>
                  <a:tcPr marL="91425" marR="91425" marT="91425" marB="91425"/>
                </a:tc>
                <a:extLst>
                  <a:ext uri="{0D108BD9-81ED-4DB2-BD59-A6C34878D82A}">
                    <a16:rowId xmlns:a16="http://schemas.microsoft.com/office/drawing/2014/main" val="10006"/>
                  </a:ext>
                </a:extLst>
              </a:tr>
              <a:tr h="564700">
                <a:tc>
                  <a:txBody>
                    <a:bodyPr/>
                    <a:lstStyle/>
                    <a:p>
                      <a:pPr marL="0" marR="0" lvl="0" indent="0" algn="l" rtl="0">
                        <a:lnSpc>
                          <a:spcPct val="100000"/>
                        </a:lnSpc>
                        <a:spcBef>
                          <a:spcPts val="0"/>
                        </a:spcBef>
                        <a:spcAft>
                          <a:spcPts val="0"/>
                        </a:spcAft>
                        <a:buClr>
                          <a:srgbClr val="000000"/>
                        </a:buClr>
                        <a:buSzPts val="3200"/>
                        <a:buFont typeface="Arial"/>
                        <a:buNone/>
                      </a:pPr>
                      <a:r>
                        <a:rPr lang="en-US" sz="2800" b="1" u="none" strike="noStrike" cap="none">
                          <a:latin typeface="Garamond"/>
                          <a:ea typeface="Garamond"/>
                          <a:cs typeface="Garamond"/>
                          <a:sym typeface="Garamond"/>
                        </a:rPr>
                        <a:t>Wheel Dia</a:t>
                      </a:r>
                      <a:endParaRPr sz="2800" b="1" u="none" strike="noStrike" cap="none">
                        <a:latin typeface="Garamond"/>
                        <a:ea typeface="Garamond"/>
                        <a:cs typeface="Garamond"/>
                        <a:sym typeface="Garamon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3200"/>
                        <a:buFont typeface="Arial"/>
                        <a:buNone/>
                      </a:pPr>
                      <a:r>
                        <a:rPr lang="en-US" sz="2800" b="1" u="none" strike="noStrike" cap="none">
                          <a:latin typeface="Garamond"/>
                          <a:ea typeface="Garamond"/>
                          <a:cs typeface="Garamond"/>
                          <a:sym typeface="Garamond"/>
                        </a:rPr>
                        <a:t>89 mm</a:t>
                      </a:r>
                      <a:endParaRPr sz="2800" b="1" u="none" strike="noStrike" cap="none">
                        <a:latin typeface="Garamond"/>
                        <a:ea typeface="Garamond"/>
                        <a:cs typeface="Garamond"/>
                        <a:sym typeface="Garamon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564700">
                <a:tc>
                  <a:txBody>
                    <a:bodyPr/>
                    <a:lstStyle/>
                    <a:p>
                      <a:pPr marL="0" marR="0" lvl="0" indent="0" algn="l" rtl="0">
                        <a:lnSpc>
                          <a:spcPct val="100000"/>
                        </a:lnSpc>
                        <a:spcBef>
                          <a:spcPts val="0"/>
                        </a:spcBef>
                        <a:spcAft>
                          <a:spcPts val="0"/>
                        </a:spcAft>
                        <a:buClr>
                          <a:srgbClr val="000000"/>
                        </a:buClr>
                        <a:buSzPts val="3200"/>
                        <a:buFont typeface="Arial"/>
                        <a:buNone/>
                      </a:pPr>
                      <a:r>
                        <a:rPr lang="en-US" sz="2800" b="1" u="none" strike="noStrike" cap="none">
                          <a:latin typeface="Garamond"/>
                          <a:ea typeface="Garamond"/>
                          <a:cs typeface="Garamond"/>
                          <a:sym typeface="Garamond"/>
                        </a:rPr>
                        <a:t>Wheel Thickness</a:t>
                      </a:r>
                      <a:endParaRPr sz="2800" b="1" u="none" strike="noStrike" cap="none">
                        <a:latin typeface="Garamond"/>
                        <a:ea typeface="Garamond"/>
                        <a:cs typeface="Garamond"/>
                        <a:sym typeface="Garamon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3200"/>
                        <a:buFont typeface="Arial"/>
                        <a:buNone/>
                      </a:pPr>
                      <a:r>
                        <a:rPr lang="en-US" sz="2800" b="1" u="none" strike="noStrike" cap="none">
                          <a:latin typeface="Garamond"/>
                          <a:ea typeface="Garamond"/>
                          <a:cs typeface="Garamond"/>
                          <a:sym typeface="Garamond"/>
                        </a:rPr>
                        <a:t>31mm</a:t>
                      </a:r>
                      <a:endParaRPr sz="2800" b="1" u="none" strike="noStrike" cap="none">
                        <a:solidFill>
                          <a:schemeClr val="dk1"/>
                        </a:solidFill>
                        <a:latin typeface="Garamond"/>
                        <a:ea typeface="Garamond"/>
                        <a:cs typeface="Garamond"/>
                        <a:sym typeface="Garamon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714375">
                <a:tc>
                  <a:txBody>
                    <a:bodyPr/>
                    <a:lstStyle/>
                    <a:p>
                      <a:pPr marL="0" marR="0" lvl="0" indent="0" algn="l" rtl="0">
                        <a:lnSpc>
                          <a:spcPct val="100000"/>
                        </a:lnSpc>
                        <a:spcBef>
                          <a:spcPts val="0"/>
                        </a:spcBef>
                        <a:spcAft>
                          <a:spcPts val="0"/>
                        </a:spcAft>
                        <a:buClr>
                          <a:srgbClr val="000000"/>
                        </a:buClr>
                        <a:buSzPts val="3200"/>
                        <a:buFont typeface="Arial"/>
                        <a:buNone/>
                      </a:pPr>
                      <a:r>
                        <a:rPr lang="en-US" sz="2800" b="1" u="none" strike="noStrike" cap="none">
                          <a:latin typeface="Garamond"/>
                          <a:ea typeface="Garamond"/>
                          <a:cs typeface="Garamond"/>
                          <a:sym typeface="Garamond"/>
                        </a:rPr>
                        <a:t>Wheel Material</a:t>
                      </a:r>
                      <a:endParaRPr sz="2800" b="1" u="none" strike="noStrike" cap="none">
                        <a:latin typeface="Garamond"/>
                        <a:ea typeface="Garamond"/>
                        <a:cs typeface="Garamond"/>
                        <a:sym typeface="Garamon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3200"/>
                        <a:buFont typeface="Arial"/>
                        <a:buNone/>
                      </a:pPr>
                      <a:r>
                        <a:rPr lang="en-US" sz="2800" b="1" u="none" strike="noStrike" cap="none">
                          <a:latin typeface="Garamond"/>
                          <a:ea typeface="Garamond"/>
                          <a:cs typeface="Garamond"/>
                          <a:sym typeface="Garamond"/>
                        </a:rPr>
                        <a:t>PU</a:t>
                      </a:r>
                      <a:endParaRPr sz="2800" b="1" u="none" strike="noStrike" cap="none">
                        <a:latin typeface="Garamond"/>
                        <a:ea typeface="Garamond"/>
                        <a:cs typeface="Garamond"/>
                        <a:sym typeface="Garamon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564700">
                <a:tc>
                  <a:txBody>
                    <a:bodyPr/>
                    <a:lstStyle/>
                    <a:p>
                      <a:pPr marL="0" marR="0" lvl="0" indent="0" algn="l" rtl="0">
                        <a:lnSpc>
                          <a:spcPct val="100000"/>
                        </a:lnSpc>
                        <a:spcBef>
                          <a:spcPts val="0"/>
                        </a:spcBef>
                        <a:spcAft>
                          <a:spcPts val="0"/>
                        </a:spcAft>
                        <a:buClr>
                          <a:srgbClr val="000000"/>
                        </a:buClr>
                        <a:buSzPts val="3200"/>
                        <a:buFont typeface="Arial"/>
                        <a:buNone/>
                      </a:pPr>
                      <a:r>
                        <a:rPr lang="en-US" sz="2800" b="1" u="none" strike="noStrike" cap="none">
                          <a:latin typeface="Garamond"/>
                          <a:ea typeface="Garamond"/>
                          <a:cs typeface="Garamond"/>
                          <a:sym typeface="Garamond"/>
                        </a:rPr>
                        <a:t>LG Strut Cross Section</a:t>
                      </a:r>
                      <a:endParaRPr sz="2800" b="1" u="none" strike="noStrike" cap="none">
                        <a:latin typeface="Garamond"/>
                        <a:ea typeface="Garamond"/>
                        <a:cs typeface="Garamond"/>
                        <a:sym typeface="Garamon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3200"/>
                        <a:buFont typeface="Arial"/>
                        <a:buNone/>
                      </a:pPr>
                      <a:r>
                        <a:rPr lang="en-US" sz="2800" b="1">
                          <a:latin typeface="Garamond"/>
                          <a:ea typeface="Garamond"/>
                          <a:cs typeface="Garamond"/>
                          <a:sym typeface="Garamond"/>
                        </a:rPr>
                        <a:t>Rectangular</a:t>
                      </a:r>
                      <a:endParaRPr sz="2800" b="1" u="none" strike="noStrike" cap="none">
                        <a:latin typeface="Garamond"/>
                        <a:ea typeface="Garamond"/>
                        <a:cs typeface="Garamond"/>
                        <a:sym typeface="Garamon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564700">
                <a:tc>
                  <a:txBody>
                    <a:bodyPr/>
                    <a:lstStyle/>
                    <a:p>
                      <a:pPr marL="0" marR="0" lvl="0" indent="0" algn="l" rtl="0">
                        <a:lnSpc>
                          <a:spcPct val="100000"/>
                        </a:lnSpc>
                        <a:spcBef>
                          <a:spcPts val="0"/>
                        </a:spcBef>
                        <a:spcAft>
                          <a:spcPts val="0"/>
                        </a:spcAft>
                        <a:buClr>
                          <a:srgbClr val="000000"/>
                        </a:buClr>
                        <a:buSzPts val="3200"/>
                        <a:buFont typeface="Arial"/>
                        <a:buNone/>
                      </a:pPr>
                      <a:r>
                        <a:rPr lang="en-US" sz="2800" b="1">
                          <a:latin typeface="Garamond"/>
                          <a:ea typeface="Garamond"/>
                          <a:cs typeface="Garamond"/>
                          <a:sym typeface="Garamond"/>
                        </a:rPr>
                        <a:t>Struct </a:t>
                      </a:r>
                      <a:r>
                        <a:rPr lang="en-US" sz="2800" b="1" u="none" strike="noStrike" cap="none">
                          <a:latin typeface="Garamond"/>
                          <a:ea typeface="Garamond"/>
                          <a:cs typeface="Garamond"/>
                          <a:sym typeface="Garamond"/>
                        </a:rPr>
                        <a:t>Web</a:t>
                      </a:r>
                      <a:endParaRPr sz="2800" b="1" u="none" strike="noStrike" cap="none">
                        <a:latin typeface="Garamond"/>
                        <a:ea typeface="Garamond"/>
                        <a:cs typeface="Garamond"/>
                        <a:sym typeface="Garamon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3200"/>
                        <a:buFont typeface="Arial"/>
                        <a:buNone/>
                      </a:pPr>
                      <a:r>
                        <a:rPr lang="en-US" sz="2800" b="1" u="none" strike="noStrike" cap="none">
                          <a:latin typeface="Garamond"/>
                          <a:ea typeface="Garamond"/>
                          <a:cs typeface="Garamond"/>
                          <a:sym typeface="Garamond"/>
                        </a:rPr>
                        <a:t>2</a:t>
                      </a:r>
                      <a:r>
                        <a:rPr lang="en-US" sz="2800" b="1">
                          <a:latin typeface="Garamond"/>
                          <a:ea typeface="Garamond"/>
                          <a:cs typeface="Garamond"/>
                          <a:sym typeface="Garamond"/>
                        </a:rPr>
                        <a:t>5</a:t>
                      </a:r>
                      <a:r>
                        <a:rPr lang="en-US" sz="2800" b="1" u="none" strike="noStrike" cap="none">
                          <a:latin typeface="Garamond"/>
                          <a:ea typeface="Garamond"/>
                          <a:cs typeface="Garamond"/>
                          <a:sym typeface="Garamond"/>
                        </a:rPr>
                        <a:t> mm</a:t>
                      </a:r>
                      <a:endParaRPr sz="2800" b="1" u="none" strike="noStrike" cap="none">
                        <a:latin typeface="Garamond"/>
                        <a:ea typeface="Garamond"/>
                        <a:cs typeface="Garamond"/>
                        <a:sym typeface="Garamon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r h="714375">
                <a:tc>
                  <a:txBody>
                    <a:bodyPr/>
                    <a:lstStyle/>
                    <a:p>
                      <a:pPr marL="0" marR="0" lvl="0" indent="0" algn="l" rtl="0">
                        <a:lnSpc>
                          <a:spcPct val="100000"/>
                        </a:lnSpc>
                        <a:spcBef>
                          <a:spcPts val="0"/>
                        </a:spcBef>
                        <a:spcAft>
                          <a:spcPts val="0"/>
                        </a:spcAft>
                        <a:buClr>
                          <a:srgbClr val="000000"/>
                        </a:buClr>
                        <a:buSzPts val="3200"/>
                        <a:buFont typeface="Arial"/>
                        <a:buNone/>
                      </a:pPr>
                      <a:r>
                        <a:rPr lang="en-US" sz="2800" b="1">
                          <a:latin typeface="Garamond"/>
                          <a:ea typeface="Garamond"/>
                          <a:cs typeface="Garamond"/>
                          <a:sym typeface="Garamond"/>
                        </a:rPr>
                        <a:t>Strut </a:t>
                      </a:r>
                      <a:r>
                        <a:rPr lang="en-US" sz="2800" b="1" u="none" strike="noStrike" cap="none">
                          <a:latin typeface="Garamond"/>
                          <a:ea typeface="Garamond"/>
                          <a:cs typeface="Garamond"/>
                          <a:sym typeface="Garamond"/>
                        </a:rPr>
                        <a:t>Flange</a:t>
                      </a:r>
                      <a:endParaRPr sz="2800" b="1" u="none" strike="noStrike" cap="none">
                        <a:latin typeface="Garamond"/>
                        <a:ea typeface="Garamond"/>
                        <a:cs typeface="Garamond"/>
                        <a:sym typeface="Garamon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3200"/>
                        <a:buFont typeface="Arial"/>
                        <a:buNone/>
                      </a:pPr>
                      <a:r>
                        <a:rPr lang="en-US" sz="2800" b="1">
                          <a:latin typeface="Garamond"/>
                          <a:ea typeface="Garamond"/>
                          <a:cs typeface="Garamond"/>
                          <a:sym typeface="Garamond"/>
                        </a:rPr>
                        <a:t>20 </a:t>
                      </a:r>
                      <a:r>
                        <a:rPr lang="en-US" sz="2800" b="1" u="none" strike="noStrike" cap="none">
                          <a:latin typeface="Garamond"/>
                          <a:ea typeface="Garamond"/>
                          <a:cs typeface="Garamond"/>
                          <a:sym typeface="Garamond"/>
                        </a:rPr>
                        <a:t>mm</a:t>
                      </a:r>
                      <a:endParaRPr sz="2800" b="1" u="none" strike="noStrike" cap="none">
                        <a:latin typeface="Garamond"/>
                        <a:ea typeface="Garamond"/>
                        <a:cs typeface="Garamond"/>
                        <a:sym typeface="Garamon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278" name="Google Shape;278;g3089dbcbd57_2_11"/>
          <p:cNvSpPr txBox="1"/>
          <p:nvPr/>
        </p:nvSpPr>
        <p:spPr>
          <a:xfrm>
            <a:off x="11907325" y="9177900"/>
            <a:ext cx="6159000" cy="1109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000" b="1" i="0" u="none" strike="noStrike" cap="none">
                <a:solidFill>
                  <a:schemeClr val="dk1"/>
                </a:solidFill>
                <a:latin typeface="Garamond"/>
                <a:ea typeface="Garamond"/>
                <a:cs typeface="Garamond"/>
                <a:sym typeface="Garamond"/>
              </a:rPr>
              <a:t>Max Bending Moment: 11.71N</a:t>
            </a:r>
            <a:endParaRPr sz="3000" b="1" i="0" u="none" strike="noStrike" cap="none">
              <a:solidFill>
                <a:schemeClr val="dk1"/>
              </a:solidFill>
              <a:latin typeface="Garamond"/>
              <a:ea typeface="Garamond"/>
              <a:cs typeface="Garamond"/>
              <a:sym typeface="Garamond"/>
            </a:endParaRPr>
          </a:p>
          <a:p>
            <a:pPr marL="0" marR="0" lvl="0" indent="0" algn="ctr" rtl="0">
              <a:lnSpc>
                <a:spcPct val="100000"/>
              </a:lnSpc>
              <a:spcBef>
                <a:spcPts val="0"/>
              </a:spcBef>
              <a:spcAft>
                <a:spcPts val="0"/>
              </a:spcAft>
              <a:buClr>
                <a:srgbClr val="000000"/>
              </a:buClr>
              <a:buSzPts val="3200"/>
              <a:buFont typeface="Arial"/>
              <a:buNone/>
            </a:pPr>
            <a:r>
              <a:rPr lang="en-US" sz="3000" b="1" i="0" u="none" strike="noStrike" cap="none">
                <a:solidFill>
                  <a:schemeClr val="dk1"/>
                </a:solidFill>
                <a:latin typeface="Garamond"/>
                <a:ea typeface="Garamond"/>
                <a:cs typeface="Garamond"/>
                <a:sym typeface="Garamond"/>
              </a:rPr>
              <a:t>Max Bending Moment at 0.375m</a:t>
            </a:r>
            <a:endParaRPr sz="3000" b="1" i="0" u="none" strike="noStrike" cap="none">
              <a:solidFill>
                <a:schemeClr val="dk1"/>
              </a:solidFill>
              <a:latin typeface="Garamond"/>
              <a:ea typeface="Garamond"/>
              <a:cs typeface="Garamond"/>
              <a:sym typeface="Garamond"/>
            </a:endParaRPr>
          </a:p>
        </p:txBody>
      </p:sp>
      <p:pic>
        <p:nvPicPr>
          <p:cNvPr id="279" name="Google Shape;279;g3089dbcbd57_2_11"/>
          <p:cNvPicPr preferRelativeResize="0"/>
          <p:nvPr/>
        </p:nvPicPr>
        <p:blipFill>
          <a:blip r:embed="rId4">
            <a:alphaModFix/>
          </a:blip>
          <a:stretch>
            <a:fillRect/>
          </a:stretch>
        </p:blipFill>
        <p:spPr>
          <a:xfrm>
            <a:off x="10240772" y="0"/>
            <a:ext cx="7825552" cy="3429001"/>
          </a:xfrm>
          <a:prstGeom prst="rect">
            <a:avLst/>
          </a:prstGeom>
          <a:noFill/>
          <a:ln w="76200" cap="flat" cmpd="sng">
            <a:solidFill>
              <a:schemeClr val="tx1"/>
            </a:solidFill>
            <a:prstDash val="solid"/>
            <a:round/>
            <a:headEnd type="none" w="sm" len="sm"/>
            <a:tailEnd type="none" w="sm" len="sm"/>
          </a:ln>
        </p:spPr>
      </p:pic>
      <p:pic>
        <p:nvPicPr>
          <p:cNvPr id="280" name="Google Shape;280;g3089dbcbd57_2_11"/>
          <p:cNvPicPr preferRelativeResize="0"/>
          <p:nvPr/>
        </p:nvPicPr>
        <p:blipFill>
          <a:blip r:embed="rId5">
            <a:alphaModFix/>
          </a:blip>
          <a:stretch>
            <a:fillRect/>
          </a:stretch>
        </p:blipFill>
        <p:spPr>
          <a:xfrm>
            <a:off x="6576250" y="77426"/>
            <a:ext cx="3562294" cy="3429001"/>
          </a:xfrm>
          <a:prstGeom prst="rect">
            <a:avLst/>
          </a:prstGeom>
          <a:noFill/>
          <a:ln>
            <a:noFill/>
          </a:ln>
        </p:spPr>
      </p:pic>
      <p:sp>
        <p:nvSpPr>
          <p:cNvPr id="281" name="Google Shape;281;g3089dbcbd57_2_11"/>
          <p:cNvSpPr txBox="1"/>
          <p:nvPr/>
        </p:nvSpPr>
        <p:spPr>
          <a:xfrm>
            <a:off x="5589450" y="3288300"/>
            <a:ext cx="5535900" cy="57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600" b="1" dirty="0">
                <a:solidFill>
                  <a:schemeClr val="dk1"/>
                </a:solidFill>
                <a:latin typeface="Garamond"/>
                <a:ea typeface="Garamond"/>
                <a:cs typeface="Garamond"/>
                <a:sym typeface="Garamond"/>
              </a:rPr>
              <a:t>Landing Gear </a:t>
            </a:r>
            <a:endParaRPr sz="2600" b="1" dirty="0">
              <a:solidFill>
                <a:schemeClr val="dk1"/>
              </a:solidFill>
              <a:latin typeface="Garamond"/>
              <a:ea typeface="Garamond"/>
              <a:cs typeface="Garamond"/>
              <a:sym typeface="Garamond"/>
            </a:endParaRPr>
          </a:p>
          <a:p>
            <a:pPr marL="0" lvl="0" indent="0" algn="ctr" rtl="0">
              <a:spcBef>
                <a:spcPts val="0"/>
              </a:spcBef>
              <a:spcAft>
                <a:spcPts val="0"/>
              </a:spcAft>
              <a:buNone/>
            </a:pPr>
            <a:r>
              <a:rPr lang="en-US" sz="2600" b="1" dirty="0">
                <a:solidFill>
                  <a:schemeClr val="dk1"/>
                </a:solidFill>
                <a:latin typeface="Garamond"/>
                <a:ea typeface="Garamond"/>
                <a:cs typeface="Garamond"/>
                <a:sym typeface="Garamond"/>
              </a:rPr>
              <a:t>Adapter</a:t>
            </a:r>
            <a:endParaRPr sz="2600" b="1" dirty="0">
              <a:solidFill>
                <a:schemeClr val="dk1"/>
              </a:solidFill>
              <a:latin typeface="Garamond"/>
              <a:ea typeface="Garamond"/>
              <a:cs typeface="Garamond"/>
              <a:sym typeface="Garamond"/>
            </a:endParaRPr>
          </a:p>
        </p:txBody>
      </p:sp>
      <p:sp>
        <p:nvSpPr>
          <p:cNvPr id="282" name="Google Shape;282;g3089dbcbd57_2_11"/>
          <p:cNvSpPr txBox="1"/>
          <p:nvPr/>
        </p:nvSpPr>
        <p:spPr>
          <a:xfrm>
            <a:off x="10367150" y="3462475"/>
            <a:ext cx="7639800" cy="57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600" b="1">
                <a:solidFill>
                  <a:schemeClr val="dk1"/>
                </a:solidFill>
                <a:latin typeface="Garamond"/>
                <a:ea typeface="Garamond"/>
                <a:cs typeface="Garamond"/>
                <a:sym typeface="Garamond"/>
              </a:rPr>
              <a:t>Landing Gear Assembly</a:t>
            </a:r>
            <a:endParaRPr sz="2600" b="1">
              <a:solidFill>
                <a:schemeClr val="dk1"/>
              </a:solidFill>
              <a:latin typeface="Garamond"/>
              <a:ea typeface="Garamond"/>
              <a:cs typeface="Garamond"/>
              <a:sym typeface="Garamond"/>
            </a:endParaRPr>
          </a:p>
        </p:txBody>
      </p:sp>
      <p:sp>
        <p:nvSpPr>
          <p:cNvPr id="3" name="Rectangle 3">
            <a:extLst>
              <a:ext uri="{FF2B5EF4-FFF2-40B4-BE49-F238E27FC236}">
                <a16:creationId xmlns:a16="http://schemas.microsoft.com/office/drawing/2014/main" id="{F06DD525-4BE1-2D90-05F3-D2DED1A4CC4A}"/>
              </a:ext>
            </a:extLst>
          </p:cNvPr>
          <p:cNvSpPr>
            <a:spLocks noChangeArrowheads="1"/>
          </p:cNvSpPr>
          <p:nvPr/>
        </p:nvSpPr>
        <p:spPr bwMode="auto">
          <a:xfrm rot="16200000">
            <a:off x="8281997" y="-64384732"/>
            <a:ext cx="3466952" cy="92102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r>
              <a:rPr kumimoji="0" lang="en-US" altLang="en-US" sz="83900" b="0" i="0" u="none" strike="noStrike" cap="none" normalizeH="0" baseline="0">
                <a:ln>
                  <a:noFill/>
                </a:ln>
                <a:solidFill>
                  <a:schemeClr val="tx1"/>
                </a:solidFill>
                <a:effectLst/>
                <a:latin typeface="Arial" panose="020B0604020202020204" pitchFamily="34" charset="0"/>
              </a:rPr>
              <a:t>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a:ln>
                  <a:noFill/>
                </a:ln>
                <a:solidFill>
                  <a:srgbClr val="000000"/>
                </a:solidFill>
                <a:effectLst/>
                <a:latin typeface="Garamond" panose="02020404030301010803" pitchFamily="18" charset="0"/>
              </a:rPr>
              <a:t>Front Landing Gear</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a:ln>
                  <a:noFill/>
                </a:ln>
                <a:solidFill>
                  <a:srgbClr val="000000"/>
                </a:solidFill>
                <a:effectLst/>
                <a:latin typeface="Garamond" panose="02020404030301010803" pitchFamily="18" charset="0"/>
              </a:rPr>
              <a:t>Spring Strut</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28" name="Picture 4">
            <a:extLst>
              <a:ext uri="{FF2B5EF4-FFF2-40B4-BE49-F238E27FC236}">
                <a16:creationId xmlns:a16="http://schemas.microsoft.com/office/drawing/2014/main" id="{D5218422-9664-9402-F57A-E87B638A83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6433392" y="5221449"/>
            <a:ext cx="3509125" cy="2397103"/>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281;g3089dbcbd57_2_11">
            <a:extLst>
              <a:ext uri="{FF2B5EF4-FFF2-40B4-BE49-F238E27FC236}">
                <a16:creationId xmlns:a16="http://schemas.microsoft.com/office/drawing/2014/main" id="{05C0B47B-27EF-25D2-5F16-7E8370FFC8C6}"/>
              </a:ext>
            </a:extLst>
          </p:cNvPr>
          <p:cNvSpPr txBox="1"/>
          <p:nvPr/>
        </p:nvSpPr>
        <p:spPr>
          <a:xfrm>
            <a:off x="5420004" y="8136238"/>
            <a:ext cx="5535900" cy="57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600" b="1" dirty="0">
                <a:solidFill>
                  <a:schemeClr val="dk1"/>
                </a:solidFill>
                <a:latin typeface="Garamond"/>
                <a:ea typeface="Garamond"/>
                <a:cs typeface="Garamond"/>
                <a:sym typeface="Garamond"/>
              </a:rPr>
              <a:t>Front Landing Gear</a:t>
            </a:r>
          </a:p>
          <a:p>
            <a:pPr marL="0" lvl="0" indent="0" algn="ctr" rtl="0">
              <a:spcBef>
                <a:spcPts val="0"/>
              </a:spcBef>
              <a:spcAft>
                <a:spcPts val="0"/>
              </a:spcAft>
              <a:buNone/>
            </a:pPr>
            <a:r>
              <a:rPr lang="en-US" sz="2600" b="1" dirty="0">
                <a:solidFill>
                  <a:schemeClr val="dk1"/>
                </a:solidFill>
                <a:latin typeface="Garamond"/>
                <a:ea typeface="Garamond"/>
                <a:cs typeface="Garamond"/>
                <a:sym typeface="Garamond"/>
              </a:rPr>
              <a:t>Spring Strut</a:t>
            </a:r>
            <a:endParaRPr sz="2600" b="1" dirty="0">
              <a:solidFill>
                <a:schemeClr val="dk1"/>
              </a:solidFill>
              <a:latin typeface="Garamond"/>
              <a:ea typeface="Garamond"/>
              <a:cs typeface="Garamond"/>
              <a:sym typeface="Garamon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287" name="Google Shape;287;g3273b61a002_2_52"/>
          <p:cNvPicPr preferRelativeResize="0"/>
          <p:nvPr/>
        </p:nvPicPr>
        <p:blipFill>
          <a:blip r:embed="rId3">
            <a:alphaModFix/>
          </a:blip>
          <a:stretch>
            <a:fillRect/>
          </a:stretch>
        </p:blipFill>
        <p:spPr>
          <a:xfrm>
            <a:off x="457200" y="5757425"/>
            <a:ext cx="9059574" cy="4007800"/>
          </a:xfrm>
          <a:prstGeom prst="rect">
            <a:avLst/>
          </a:prstGeom>
          <a:noFill/>
          <a:ln w="76200" cap="flat" cmpd="sng">
            <a:solidFill>
              <a:schemeClr val="tx1"/>
            </a:solidFill>
            <a:prstDash val="solid"/>
            <a:round/>
            <a:headEnd type="none" w="sm" len="sm"/>
            <a:tailEnd type="none" w="sm" len="sm"/>
          </a:ln>
        </p:spPr>
      </p:pic>
      <p:pic>
        <p:nvPicPr>
          <p:cNvPr id="288" name="Google Shape;288;g3273b61a002_2_52"/>
          <p:cNvPicPr preferRelativeResize="0"/>
          <p:nvPr/>
        </p:nvPicPr>
        <p:blipFill>
          <a:blip r:embed="rId4">
            <a:alphaModFix/>
          </a:blip>
          <a:stretch>
            <a:fillRect/>
          </a:stretch>
        </p:blipFill>
        <p:spPr>
          <a:xfrm>
            <a:off x="13063700" y="7140888"/>
            <a:ext cx="5054152" cy="1915725"/>
          </a:xfrm>
          <a:prstGeom prst="rect">
            <a:avLst/>
          </a:prstGeom>
          <a:noFill/>
          <a:ln w="76200" cap="flat" cmpd="sng">
            <a:solidFill>
              <a:schemeClr val="tx1"/>
            </a:solidFill>
            <a:prstDash val="solid"/>
            <a:round/>
            <a:headEnd type="none" w="sm" len="sm"/>
            <a:tailEnd type="none" w="sm" len="sm"/>
          </a:ln>
        </p:spPr>
      </p:pic>
      <p:sp>
        <p:nvSpPr>
          <p:cNvPr id="289" name="Google Shape;289;g3273b61a002_2_52"/>
          <p:cNvSpPr txBox="1"/>
          <p:nvPr/>
        </p:nvSpPr>
        <p:spPr>
          <a:xfrm>
            <a:off x="10397300" y="475100"/>
            <a:ext cx="7551000" cy="5748000"/>
          </a:xfrm>
          <a:prstGeom prst="rect">
            <a:avLst/>
          </a:prstGeom>
          <a:noFill/>
          <a:ln>
            <a:noFill/>
          </a:ln>
        </p:spPr>
        <p:txBody>
          <a:bodyPr spcFirstLastPara="1" wrap="square" lIns="91425" tIns="91425" rIns="91425" bIns="91425" anchor="t" anchorCtr="0">
            <a:noAutofit/>
          </a:bodyPr>
          <a:lstStyle/>
          <a:p>
            <a:pPr marL="457200" lvl="0" indent="-419100" algn="l" rtl="0">
              <a:spcBef>
                <a:spcPts val="0"/>
              </a:spcBef>
              <a:spcAft>
                <a:spcPts val="0"/>
              </a:spcAft>
              <a:buClr>
                <a:schemeClr val="dk1"/>
              </a:buClr>
              <a:buSzPts val="3000"/>
              <a:buFont typeface="Garamond"/>
              <a:buChar char="➢"/>
            </a:pPr>
            <a:r>
              <a:rPr lang="en-US" sz="3000">
                <a:solidFill>
                  <a:schemeClr val="dk1"/>
                </a:solidFill>
                <a:latin typeface="Garamond"/>
                <a:ea typeface="Garamond"/>
                <a:cs typeface="Garamond"/>
                <a:sym typeface="Garamond"/>
              </a:rPr>
              <a:t>0.3 mm Skin</a:t>
            </a:r>
            <a:endParaRPr sz="3000">
              <a:solidFill>
                <a:schemeClr val="dk1"/>
              </a:solidFill>
              <a:latin typeface="Garamond"/>
              <a:ea typeface="Garamond"/>
              <a:cs typeface="Garamond"/>
              <a:sym typeface="Garamond"/>
            </a:endParaRPr>
          </a:p>
          <a:p>
            <a:pPr marL="457200" lvl="0" indent="-419100" algn="l" rtl="0">
              <a:spcBef>
                <a:spcPts val="0"/>
              </a:spcBef>
              <a:spcAft>
                <a:spcPts val="0"/>
              </a:spcAft>
              <a:buClr>
                <a:schemeClr val="dk1"/>
              </a:buClr>
              <a:buSzPts val="3000"/>
              <a:buFont typeface="Garamond"/>
              <a:buChar char="➢"/>
            </a:pPr>
            <a:r>
              <a:rPr lang="en-US" sz="3000">
                <a:solidFill>
                  <a:schemeClr val="dk1"/>
                </a:solidFill>
                <a:latin typeface="Garamond"/>
                <a:ea typeface="Garamond"/>
                <a:cs typeface="Garamond"/>
                <a:sym typeface="Garamond"/>
              </a:rPr>
              <a:t>Each Horizontal Tail contains 4 NACA 0014 Ribs and 1 Spar of 30 mm web height at max thickness</a:t>
            </a:r>
            <a:endParaRPr sz="3000">
              <a:solidFill>
                <a:schemeClr val="dk1"/>
              </a:solidFill>
              <a:latin typeface="Garamond"/>
              <a:ea typeface="Garamond"/>
              <a:cs typeface="Garamond"/>
              <a:sym typeface="Garamond"/>
            </a:endParaRPr>
          </a:p>
          <a:p>
            <a:pPr marL="457200" lvl="0" indent="-393700" algn="l" rtl="0">
              <a:spcBef>
                <a:spcPts val="0"/>
              </a:spcBef>
              <a:spcAft>
                <a:spcPts val="0"/>
              </a:spcAft>
              <a:buClr>
                <a:schemeClr val="dk1"/>
              </a:buClr>
              <a:buSzPts val="2600"/>
              <a:buFont typeface="Garamond"/>
              <a:buChar char="➢"/>
            </a:pPr>
            <a:r>
              <a:rPr lang="en-US" sz="3000">
                <a:solidFill>
                  <a:schemeClr val="dk1"/>
                </a:solidFill>
                <a:latin typeface="Garamond"/>
                <a:ea typeface="Garamond"/>
                <a:cs typeface="Garamond"/>
                <a:sym typeface="Garamond"/>
              </a:rPr>
              <a:t>Ribs and Tail Mount were 3D printed with PLA</a:t>
            </a:r>
            <a:endParaRPr sz="3000">
              <a:solidFill>
                <a:schemeClr val="dk1"/>
              </a:solidFill>
              <a:latin typeface="Garamond"/>
              <a:ea typeface="Garamond"/>
              <a:cs typeface="Garamond"/>
              <a:sym typeface="Garamond"/>
            </a:endParaRPr>
          </a:p>
          <a:p>
            <a:pPr marL="457200" lvl="0" indent="-393700" algn="l" rtl="0">
              <a:spcBef>
                <a:spcPts val="0"/>
              </a:spcBef>
              <a:spcAft>
                <a:spcPts val="0"/>
              </a:spcAft>
              <a:buClr>
                <a:schemeClr val="dk1"/>
              </a:buClr>
              <a:buSzPts val="2600"/>
              <a:buFont typeface="Garamond"/>
              <a:buChar char="➢"/>
            </a:pPr>
            <a:r>
              <a:rPr lang="en-US" sz="3000">
                <a:solidFill>
                  <a:schemeClr val="dk1"/>
                </a:solidFill>
                <a:latin typeface="Garamond"/>
                <a:ea typeface="Garamond"/>
                <a:cs typeface="Garamond"/>
                <a:sym typeface="Garamond"/>
              </a:rPr>
              <a:t>2 Tail booms were experimented on : </a:t>
            </a:r>
            <a:endParaRPr sz="3000">
              <a:solidFill>
                <a:schemeClr val="dk1"/>
              </a:solidFill>
              <a:latin typeface="Garamond"/>
              <a:ea typeface="Garamond"/>
              <a:cs typeface="Garamond"/>
              <a:sym typeface="Garamond"/>
            </a:endParaRPr>
          </a:p>
          <a:p>
            <a:pPr marL="457200" lvl="0" indent="0" algn="l" rtl="0">
              <a:spcBef>
                <a:spcPts val="0"/>
              </a:spcBef>
              <a:spcAft>
                <a:spcPts val="0"/>
              </a:spcAft>
              <a:buNone/>
            </a:pPr>
            <a:r>
              <a:rPr lang="en-US" sz="3000">
                <a:solidFill>
                  <a:schemeClr val="dk1"/>
                </a:solidFill>
                <a:latin typeface="Garamond"/>
                <a:ea typeface="Garamond"/>
                <a:cs typeface="Garamond"/>
                <a:sym typeface="Garamond"/>
              </a:rPr>
              <a:t>5cm diameter with 1 cm thickness</a:t>
            </a:r>
            <a:endParaRPr sz="3000">
              <a:solidFill>
                <a:schemeClr val="dk1"/>
              </a:solidFill>
              <a:latin typeface="Garamond"/>
              <a:ea typeface="Garamond"/>
              <a:cs typeface="Garamond"/>
              <a:sym typeface="Garamond"/>
            </a:endParaRPr>
          </a:p>
          <a:p>
            <a:pPr marL="457200" lvl="0" indent="0" algn="l" rtl="0">
              <a:spcBef>
                <a:spcPts val="0"/>
              </a:spcBef>
              <a:spcAft>
                <a:spcPts val="0"/>
              </a:spcAft>
              <a:buNone/>
            </a:pPr>
            <a:r>
              <a:rPr lang="en-US" sz="3000">
                <a:solidFill>
                  <a:schemeClr val="dk1"/>
                </a:solidFill>
                <a:latin typeface="Garamond"/>
                <a:ea typeface="Garamond"/>
                <a:cs typeface="Garamond"/>
                <a:sym typeface="Garamond"/>
              </a:rPr>
              <a:t>4cm diameter with 0.5 cm thickness(displayed)</a:t>
            </a:r>
            <a:endParaRPr sz="3000">
              <a:solidFill>
                <a:schemeClr val="dk1"/>
              </a:solidFill>
              <a:latin typeface="Garamond"/>
              <a:ea typeface="Garamond"/>
              <a:cs typeface="Garamond"/>
              <a:sym typeface="Garamond"/>
            </a:endParaRPr>
          </a:p>
          <a:p>
            <a:pPr marL="457200" lvl="0" indent="-393700" algn="l" rtl="0">
              <a:spcBef>
                <a:spcPts val="0"/>
              </a:spcBef>
              <a:spcAft>
                <a:spcPts val="0"/>
              </a:spcAft>
              <a:buClr>
                <a:schemeClr val="dk1"/>
              </a:buClr>
              <a:buSzPts val="2600"/>
              <a:buFont typeface="Garamond"/>
              <a:buChar char="➢"/>
            </a:pPr>
            <a:r>
              <a:rPr lang="en-US" sz="3000">
                <a:solidFill>
                  <a:schemeClr val="dk1"/>
                </a:solidFill>
                <a:latin typeface="Garamond"/>
                <a:ea typeface="Garamond"/>
                <a:cs typeface="Garamond"/>
                <a:sym typeface="Garamond"/>
              </a:rPr>
              <a:t>Vertical Tail couldn't be assembled due to a 3D printer error</a:t>
            </a:r>
            <a:endParaRPr sz="3000">
              <a:solidFill>
                <a:schemeClr val="dk1"/>
              </a:solidFill>
              <a:latin typeface="Garamond"/>
              <a:ea typeface="Garamond"/>
              <a:cs typeface="Garamond"/>
              <a:sym typeface="Garamond"/>
            </a:endParaRPr>
          </a:p>
          <a:p>
            <a:pPr marL="457200" lvl="0" indent="0" algn="l" rtl="0">
              <a:spcBef>
                <a:spcPts val="0"/>
              </a:spcBef>
              <a:spcAft>
                <a:spcPts val="0"/>
              </a:spcAft>
              <a:buNone/>
            </a:pPr>
            <a:r>
              <a:rPr lang="en-US" sz="3000">
                <a:solidFill>
                  <a:schemeClr val="dk1"/>
                </a:solidFill>
                <a:latin typeface="Garamond"/>
                <a:ea typeface="Garamond"/>
                <a:cs typeface="Garamond"/>
                <a:sym typeface="Garamond"/>
              </a:rPr>
              <a:t> </a:t>
            </a:r>
            <a:r>
              <a:rPr lang="en-US" sz="2600">
                <a:solidFill>
                  <a:schemeClr val="dk1"/>
                </a:solidFill>
                <a:latin typeface="Garamond"/>
                <a:ea typeface="Garamond"/>
                <a:cs typeface="Garamond"/>
                <a:sym typeface="Garamond"/>
              </a:rPr>
              <a:t> </a:t>
            </a:r>
            <a:r>
              <a:rPr lang="en-US" sz="2500">
                <a:solidFill>
                  <a:schemeClr val="dk1"/>
                </a:solidFill>
                <a:latin typeface="Garamond"/>
                <a:ea typeface="Garamond"/>
                <a:cs typeface="Garamond"/>
                <a:sym typeface="Garamond"/>
              </a:rPr>
              <a:t> </a:t>
            </a:r>
            <a:endParaRPr sz="2500">
              <a:solidFill>
                <a:schemeClr val="dk1"/>
              </a:solidFill>
              <a:latin typeface="Garamond"/>
              <a:ea typeface="Garamond"/>
              <a:cs typeface="Garamond"/>
              <a:sym typeface="Garamond"/>
            </a:endParaRPr>
          </a:p>
        </p:txBody>
      </p:sp>
      <p:sp>
        <p:nvSpPr>
          <p:cNvPr id="290" name="Google Shape;290;g3273b61a002_2_52"/>
          <p:cNvSpPr txBox="1"/>
          <p:nvPr/>
        </p:nvSpPr>
        <p:spPr>
          <a:xfrm>
            <a:off x="387250" y="217175"/>
            <a:ext cx="6808500" cy="738900"/>
          </a:xfrm>
          <a:prstGeom prst="rect">
            <a:avLst/>
          </a:prstGeom>
          <a:noFill/>
          <a:ln w="9525" cap="flat" cmpd="sng">
            <a:solidFill>
              <a:schemeClr val="lt1"/>
            </a:solidFill>
            <a:prstDash val="solid"/>
            <a:round/>
            <a:headEnd type="none" w="sm" len="sm"/>
            <a:tailEnd type="none" w="sm" len="sm"/>
          </a:ln>
        </p:spPr>
        <p:txBody>
          <a:bodyPr spcFirstLastPara="1" wrap="square" lIns="0" tIns="0" rIns="0" bIns="0" anchor="t" anchorCtr="0">
            <a:spAutoFit/>
          </a:bodyPr>
          <a:lstStyle/>
          <a:p>
            <a:pPr marL="0" marR="0" lvl="0" indent="0" algn="l" rtl="0">
              <a:lnSpc>
                <a:spcPct val="139979"/>
              </a:lnSpc>
              <a:spcBef>
                <a:spcPts val="0"/>
              </a:spcBef>
              <a:spcAft>
                <a:spcPts val="0"/>
              </a:spcAft>
              <a:buClr>
                <a:srgbClr val="000000"/>
              </a:buClr>
              <a:buSzPts val="4800"/>
              <a:buFont typeface="Arial"/>
              <a:buNone/>
            </a:pPr>
            <a:r>
              <a:rPr lang="en-US" sz="4800" b="1" u="sng">
                <a:solidFill>
                  <a:schemeClr val="dk1"/>
                </a:solidFill>
                <a:latin typeface="Garamond"/>
                <a:ea typeface="Garamond"/>
                <a:cs typeface="Garamond"/>
                <a:sym typeface="Garamond"/>
              </a:rPr>
              <a:t>Empennage Fabrication</a:t>
            </a:r>
            <a:endParaRPr sz="1400" b="0" i="0" u="none" strike="noStrike" cap="none">
              <a:solidFill>
                <a:schemeClr val="dk1"/>
              </a:solidFill>
              <a:latin typeface="Garamond"/>
              <a:ea typeface="Garamond"/>
              <a:cs typeface="Garamond"/>
              <a:sym typeface="Garamond"/>
            </a:endParaRPr>
          </a:p>
        </p:txBody>
      </p:sp>
      <p:pic>
        <p:nvPicPr>
          <p:cNvPr id="291" name="Google Shape;291;g3273b61a002_2_52"/>
          <p:cNvPicPr preferRelativeResize="0"/>
          <p:nvPr/>
        </p:nvPicPr>
        <p:blipFill>
          <a:blip r:embed="rId5">
            <a:alphaModFix/>
          </a:blip>
          <a:stretch>
            <a:fillRect/>
          </a:stretch>
        </p:blipFill>
        <p:spPr>
          <a:xfrm>
            <a:off x="9696020" y="6678150"/>
            <a:ext cx="3196977" cy="2993598"/>
          </a:xfrm>
          <a:prstGeom prst="rect">
            <a:avLst/>
          </a:prstGeom>
          <a:noFill/>
          <a:ln w="76200" cap="flat" cmpd="sng">
            <a:solidFill>
              <a:schemeClr val="tx1"/>
            </a:solidFill>
            <a:prstDash val="solid"/>
            <a:round/>
            <a:headEnd type="none" w="sm" len="sm"/>
            <a:tailEnd type="none" w="sm" len="sm"/>
          </a:ln>
        </p:spPr>
      </p:pic>
      <p:pic>
        <p:nvPicPr>
          <p:cNvPr id="292" name="Google Shape;292;g3273b61a002_2_52"/>
          <p:cNvPicPr preferRelativeResize="0"/>
          <p:nvPr/>
        </p:nvPicPr>
        <p:blipFill>
          <a:blip r:embed="rId6">
            <a:alphaModFix/>
          </a:blip>
          <a:stretch>
            <a:fillRect/>
          </a:stretch>
        </p:blipFill>
        <p:spPr>
          <a:xfrm>
            <a:off x="-389100" y="956075"/>
            <a:ext cx="10370374" cy="5267024"/>
          </a:xfrm>
          <a:prstGeom prst="rect">
            <a:avLst/>
          </a:prstGeom>
          <a:noFill/>
          <a:ln>
            <a:noFill/>
          </a:ln>
        </p:spPr>
      </p:pic>
      <p:sp>
        <p:nvSpPr>
          <p:cNvPr id="293" name="Google Shape;293;g3273b61a002_2_52"/>
          <p:cNvSpPr txBox="1"/>
          <p:nvPr/>
        </p:nvSpPr>
        <p:spPr>
          <a:xfrm>
            <a:off x="6473375" y="1938625"/>
            <a:ext cx="2481600" cy="65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600" b="1">
                <a:solidFill>
                  <a:schemeClr val="dk1"/>
                </a:solidFill>
                <a:latin typeface="Garamond"/>
                <a:ea typeface="Garamond"/>
                <a:cs typeface="Garamond"/>
                <a:sym typeface="Garamond"/>
              </a:rPr>
              <a:t>Tail CAD Model</a:t>
            </a:r>
            <a:endParaRPr sz="2600" b="1">
              <a:solidFill>
                <a:schemeClr val="dk1"/>
              </a:solidFill>
              <a:latin typeface="Garamond"/>
              <a:ea typeface="Garamond"/>
              <a:cs typeface="Garamond"/>
              <a:sym typeface="Garamond"/>
            </a:endParaRPr>
          </a:p>
        </p:txBody>
      </p:sp>
      <p:sp>
        <p:nvSpPr>
          <p:cNvPr id="294" name="Google Shape;294;g3273b61a002_2_52"/>
          <p:cNvSpPr txBox="1"/>
          <p:nvPr/>
        </p:nvSpPr>
        <p:spPr>
          <a:xfrm>
            <a:off x="3555308" y="9671750"/>
            <a:ext cx="4042200" cy="65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600" b="1">
                <a:solidFill>
                  <a:schemeClr val="dk1"/>
                </a:solidFill>
                <a:latin typeface="Garamond"/>
                <a:ea typeface="Garamond"/>
                <a:cs typeface="Garamond"/>
                <a:sym typeface="Garamond"/>
              </a:rPr>
              <a:t>Empennage Assembly</a:t>
            </a:r>
            <a:endParaRPr sz="2600" b="1">
              <a:solidFill>
                <a:schemeClr val="dk1"/>
              </a:solidFill>
              <a:latin typeface="Garamond"/>
              <a:ea typeface="Garamond"/>
              <a:cs typeface="Garamond"/>
              <a:sym typeface="Garamond"/>
            </a:endParaRPr>
          </a:p>
        </p:txBody>
      </p:sp>
      <p:sp>
        <p:nvSpPr>
          <p:cNvPr id="295" name="Google Shape;295;g3273b61a002_2_52"/>
          <p:cNvSpPr txBox="1"/>
          <p:nvPr/>
        </p:nvSpPr>
        <p:spPr>
          <a:xfrm>
            <a:off x="9341995" y="9671750"/>
            <a:ext cx="4042200" cy="65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600" b="1">
                <a:solidFill>
                  <a:schemeClr val="dk1"/>
                </a:solidFill>
                <a:latin typeface="Garamond"/>
                <a:ea typeface="Garamond"/>
                <a:cs typeface="Garamond"/>
                <a:sym typeface="Garamond"/>
              </a:rPr>
              <a:t>Tail Adapter</a:t>
            </a:r>
            <a:endParaRPr sz="2600" b="1">
              <a:solidFill>
                <a:schemeClr val="dk1"/>
              </a:solidFill>
              <a:latin typeface="Garamond"/>
              <a:ea typeface="Garamond"/>
              <a:cs typeface="Garamond"/>
              <a:sym typeface="Garamond"/>
            </a:endParaRPr>
          </a:p>
        </p:txBody>
      </p:sp>
      <p:sp>
        <p:nvSpPr>
          <p:cNvPr id="296" name="Google Shape;296;g3273b61a002_2_52"/>
          <p:cNvSpPr txBox="1"/>
          <p:nvPr/>
        </p:nvSpPr>
        <p:spPr>
          <a:xfrm>
            <a:off x="14090775" y="9056625"/>
            <a:ext cx="3000000" cy="985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600" b="1">
                <a:solidFill>
                  <a:schemeClr val="dk1"/>
                </a:solidFill>
                <a:latin typeface="Garamond"/>
                <a:ea typeface="Garamond"/>
                <a:cs typeface="Garamond"/>
                <a:sym typeface="Garamond"/>
              </a:rPr>
              <a:t>Skin wrapped around Tail Rib</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g3273b61a002_2_217"/>
          <p:cNvSpPr txBox="1"/>
          <p:nvPr/>
        </p:nvSpPr>
        <p:spPr>
          <a:xfrm>
            <a:off x="387250" y="217175"/>
            <a:ext cx="14527800" cy="738900"/>
          </a:xfrm>
          <a:prstGeom prst="rect">
            <a:avLst/>
          </a:prstGeom>
          <a:noFill/>
          <a:ln w="9525" cap="flat" cmpd="sng">
            <a:solidFill>
              <a:schemeClr val="lt1"/>
            </a:solidFill>
            <a:prstDash val="solid"/>
            <a:round/>
            <a:headEnd type="none" w="sm" len="sm"/>
            <a:tailEnd type="none" w="sm" len="sm"/>
          </a:ln>
        </p:spPr>
        <p:txBody>
          <a:bodyPr spcFirstLastPara="1" wrap="square" lIns="0" tIns="0" rIns="0" bIns="0" anchor="t" anchorCtr="0">
            <a:spAutoFit/>
          </a:bodyPr>
          <a:lstStyle/>
          <a:p>
            <a:pPr marL="0" marR="0" lvl="0" indent="0" algn="l" rtl="0">
              <a:lnSpc>
                <a:spcPct val="139979"/>
              </a:lnSpc>
              <a:spcBef>
                <a:spcPts val="0"/>
              </a:spcBef>
              <a:spcAft>
                <a:spcPts val="0"/>
              </a:spcAft>
              <a:buNone/>
            </a:pPr>
            <a:r>
              <a:rPr lang="en-US" sz="4800" b="1" u="sng">
                <a:solidFill>
                  <a:schemeClr val="dk1"/>
                </a:solidFill>
                <a:latin typeface="Garamond"/>
                <a:ea typeface="Garamond"/>
                <a:cs typeface="Garamond"/>
                <a:sym typeface="Garamond"/>
              </a:rPr>
              <a:t>Final Assembly and Challenges Faced</a:t>
            </a:r>
            <a:endParaRPr>
              <a:solidFill>
                <a:schemeClr val="dk1"/>
              </a:solidFill>
              <a:latin typeface="Garamond"/>
              <a:ea typeface="Garamond"/>
              <a:cs typeface="Garamond"/>
              <a:sym typeface="Garamond"/>
            </a:endParaRPr>
          </a:p>
        </p:txBody>
      </p:sp>
      <p:pic>
        <p:nvPicPr>
          <p:cNvPr id="302" name="Google Shape;302;g3273b61a002_2_217"/>
          <p:cNvPicPr preferRelativeResize="0"/>
          <p:nvPr/>
        </p:nvPicPr>
        <p:blipFill>
          <a:blip r:embed="rId3">
            <a:alphaModFix/>
          </a:blip>
          <a:stretch>
            <a:fillRect/>
          </a:stretch>
        </p:blipFill>
        <p:spPr>
          <a:xfrm>
            <a:off x="5410200" y="5451875"/>
            <a:ext cx="5773126" cy="4329850"/>
          </a:xfrm>
          <a:prstGeom prst="rect">
            <a:avLst/>
          </a:prstGeom>
          <a:noFill/>
          <a:ln w="76200" cap="flat" cmpd="sng">
            <a:solidFill>
              <a:schemeClr val="tx1"/>
            </a:solidFill>
            <a:prstDash val="solid"/>
            <a:round/>
            <a:headEnd type="none" w="sm" len="sm"/>
            <a:tailEnd type="none" w="sm" len="sm"/>
          </a:ln>
        </p:spPr>
      </p:pic>
      <p:pic>
        <p:nvPicPr>
          <p:cNvPr id="303" name="Google Shape;303;g3273b61a002_2_217"/>
          <p:cNvPicPr preferRelativeResize="0"/>
          <p:nvPr/>
        </p:nvPicPr>
        <p:blipFill rotWithShape="1">
          <a:blip r:embed="rId4">
            <a:alphaModFix/>
          </a:blip>
          <a:srcRect t="19659"/>
          <a:stretch/>
        </p:blipFill>
        <p:spPr>
          <a:xfrm>
            <a:off x="11712301" y="5725150"/>
            <a:ext cx="6261874" cy="3772975"/>
          </a:xfrm>
          <a:prstGeom prst="rect">
            <a:avLst/>
          </a:prstGeom>
          <a:noFill/>
          <a:ln w="76200" cap="flat" cmpd="sng">
            <a:solidFill>
              <a:schemeClr val="tx1"/>
            </a:solidFill>
            <a:prstDash val="solid"/>
            <a:round/>
            <a:headEnd type="none" w="sm" len="sm"/>
            <a:tailEnd type="none" w="sm" len="sm"/>
          </a:ln>
        </p:spPr>
      </p:pic>
      <p:sp>
        <p:nvSpPr>
          <p:cNvPr id="304" name="Google Shape;304;g3273b61a002_2_217"/>
          <p:cNvSpPr txBox="1"/>
          <p:nvPr/>
        </p:nvSpPr>
        <p:spPr>
          <a:xfrm>
            <a:off x="322400" y="1086275"/>
            <a:ext cx="17668200" cy="4157100"/>
          </a:xfrm>
          <a:prstGeom prst="rect">
            <a:avLst/>
          </a:prstGeom>
          <a:noFill/>
          <a:ln>
            <a:noFill/>
          </a:ln>
        </p:spPr>
        <p:txBody>
          <a:bodyPr spcFirstLastPara="1" wrap="square" lIns="91425" tIns="91425" rIns="91425" bIns="91425" anchor="t" anchorCtr="0">
            <a:noAutofit/>
          </a:bodyPr>
          <a:lstStyle/>
          <a:p>
            <a:pPr marL="457200" lvl="0" indent="-393700" algn="l" rtl="0">
              <a:spcBef>
                <a:spcPts val="0"/>
              </a:spcBef>
              <a:spcAft>
                <a:spcPts val="0"/>
              </a:spcAft>
              <a:buClr>
                <a:schemeClr val="dk1"/>
              </a:buClr>
              <a:buSzPts val="2600"/>
              <a:buFont typeface="Garamond"/>
              <a:buChar char="➢"/>
            </a:pPr>
            <a:r>
              <a:rPr lang="en-US" sz="2600" b="1">
                <a:solidFill>
                  <a:schemeClr val="dk1"/>
                </a:solidFill>
                <a:latin typeface="Garamond"/>
                <a:ea typeface="Garamond"/>
                <a:cs typeface="Garamond"/>
                <a:sym typeface="Garamond"/>
              </a:rPr>
              <a:t>Challenges with Stringer Production</a:t>
            </a:r>
            <a:r>
              <a:rPr lang="en-US" sz="2600">
                <a:solidFill>
                  <a:schemeClr val="dk1"/>
                </a:solidFill>
                <a:latin typeface="Garamond"/>
                <a:ea typeface="Garamond"/>
                <a:cs typeface="Garamond"/>
                <a:sym typeface="Garamond"/>
              </a:rPr>
              <a:t>: Shear cutting machine couldn't cut 0.5mm sheets, requiring manual cutting, leading to inaccuracies; bending machine only reached 120°, requiring manual bending with wooden mallets, weakening stringers.</a:t>
            </a:r>
            <a:endParaRPr sz="2600">
              <a:solidFill>
                <a:schemeClr val="dk1"/>
              </a:solidFill>
              <a:latin typeface="Garamond"/>
              <a:ea typeface="Garamond"/>
              <a:cs typeface="Garamond"/>
              <a:sym typeface="Garamond"/>
            </a:endParaRPr>
          </a:p>
          <a:p>
            <a:pPr marL="457200" lvl="0" indent="-393700" algn="l" rtl="0">
              <a:spcBef>
                <a:spcPts val="0"/>
              </a:spcBef>
              <a:spcAft>
                <a:spcPts val="0"/>
              </a:spcAft>
              <a:buClr>
                <a:schemeClr val="dk1"/>
              </a:buClr>
              <a:buSzPts val="2600"/>
              <a:buFont typeface="Garamond"/>
              <a:buChar char="➢"/>
            </a:pPr>
            <a:r>
              <a:rPr lang="en-US" sz="2600" b="1">
                <a:solidFill>
                  <a:schemeClr val="dk1"/>
                </a:solidFill>
                <a:latin typeface="Garamond"/>
                <a:ea typeface="Garamond"/>
                <a:cs typeface="Garamond"/>
                <a:sym typeface="Garamond"/>
              </a:rPr>
              <a:t>Riveting Issues</a:t>
            </a:r>
            <a:r>
              <a:rPr lang="en-US" sz="2600">
                <a:solidFill>
                  <a:schemeClr val="dk1"/>
                </a:solidFill>
                <a:latin typeface="Garamond"/>
                <a:ea typeface="Garamond"/>
                <a:cs typeface="Garamond"/>
                <a:sym typeface="Garamond"/>
              </a:rPr>
              <a:t>: Faulty rivets caused rework and increased hole diameter, necessitating larger rivets and occasional metal sheets; one rib was damaged beyond repair, delaying wing assembly.</a:t>
            </a:r>
            <a:endParaRPr sz="2600">
              <a:solidFill>
                <a:schemeClr val="dk1"/>
              </a:solidFill>
              <a:latin typeface="Garamond"/>
              <a:ea typeface="Garamond"/>
              <a:cs typeface="Garamond"/>
              <a:sym typeface="Garamond"/>
            </a:endParaRPr>
          </a:p>
          <a:p>
            <a:pPr marL="457200" lvl="0" indent="-393700" algn="l" rtl="0">
              <a:spcBef>
                <a:spcPts val="0"/>
              </a:spcBef>
              <a:spcAft>
                <a:spcPts val="0"/>
              </a:spcAft>
              <a:buClr>
                <a:schemeClr val="dk1"/>
              </a:buClr>
              <a:buSzPts val="2600"/>
              <a:buFont typeface="Garamond"/>
              <a:buChar char="➢"/>
            </a:pPr>
            <a:r>
              <a:rPr lang="en-US" sz="2600" b="1">
                <a:solidFill>
                  <a:schemeClr val="dk1"/>
                </a:solidFill>
                <a:latin typeface="Garamond"/>
                <a:ea typeface="Garamond"/>
                <a:cs typeface="Garamond"/>
                <a:sym typeface="Garamond"/>
              </a:rPr>
              <a:t>Wing Skin Attachment</a:t>
            </a:r>
            <a:r>
              <a:rPr lang="en-US" sz="2600">
                <a:solidFill>
                  <a:schemeClr val="dk1"/>
                </a:solidFill>
                <a:latin typeface="Garamond"/>
                <a:ea typeface="Garamond"/>
                <a:cs typeface="Garamond"/>
                <a:sym typeface="Garamond"/>
              </a:rPr>
              <a:t>: Difficulty in shaping 0.5mm aluminum sheets along the airfoil led to errors, especially at the trailing edge, and misalignment of wing-skin sections.</a:t>
            </a:r>
            <a:endParaRPr sz="2600">
              <a:solidFill>
                <a:schemeClr val="dk1"/>
              </a:solidFill>
              <a:latin typeface="Garamond"/>
              <a:ea typeface="Garamond"/>
              <a:cs typeface="Garamond"/>
              <a:sym typeface="Garamond"/>
            </a:endParaRPr>
          </a:p>
          <a:p>
            <a:pPr marL="457200" lvl="0" indent="-393700" algn="l" rtl="0">
              <a:spcBef>
                <a:spcPts val="0"/>
              </a:spcBef>
              <a:spcAft>
                <a:spcPts val="0"/>
              </a:spcAft>
              <a:buClr>
                <a:schemeClr val="dk1"/>
              </a:buClr>
              <a:buSzPts val="2600"/>
              <a:buFont typeface="Garamond"/>
              <a:buChar char="➢"/>
            </a:pPr>
            <a:r>
              <a:rPr lang="en-US" sz="2600" b="1">
                <a:solidFill>
                  <a:schemeClr val="dk1"/>
                </a:solidFill>
                <a:latin typeface="Garamond"/>
                <a:ea typeface="Garamond"/>
                <a:cs typeface="Garamond"/>
                <a:sym typeface="Garamond"/>
              </a:rPr>
              <a:t>Bulkhead Assembly Challenges</a:t>
            </a:r>
            <a:r>
              <a:rPr lang="en-US" sz="2600">
                <a:solidFill>
                  <a:schemeClr val="dk1"/>
                </a:solidFill>
                <a:latin typeface="Garamond"/>
                <a:ea typeface="Garamond"/>
                <a:cs typeface="Garamond"/>
                <a:sym typeface="Garamond"/>
              </a:rPr>
              <a:t>: 3D printer limitations caused delays, and a 0.2mm gap at attachment points proved insufficient, requiring manual adjustments with hacksaw blades to meet tolerances and a subsequent 2</a:t>
            </a:r>
            <a:r>
              <a:rPr lang="en-US" sz="2600" baseline="30000">
                <a:solidFill>
                  <a:schemeClr val="dk1"/>
                </a:solidFill>
                <a:latin typeface="Garamond"/>
                <a:ea typeface="Garamond"/>
                <a:cs typeface="Garamond"/>
                <a:sym typeface="Garamond"/>
              </a:rPr>
              <a:t>nd</a:t>
            </a:r>
            <a:r>
              <a:rPr lang="en-US" sz="2600">
                <a:solidFill>
                  <a:schemeClr val="dk1"/>
                </a:solidFill>
                <a:latin typeface="Garamond"/>
                <a:ea typeface="Garamond"/>
                <a:cs typeface="Garamond"/>
                <a:sym typeface="Garamond"/>
              </a:rPr>
              <a:t> iteration was modelled and printed.</a:t>
            </a:r>
            <a:endParaRPr sz="2600">
              <a:solidFill>
                <a:schemeClr val="dk1"/>
              </a:solidFill>
              <a:latin typeface="Garamond"/>
              <a:ea typeface="Garamond"/>
              <a:cs typeface="Garamond"/>
              <a:sym typeface="Garamond"/>
            </a:endParaRPr>
          </a:p>
          <a:p>
            <a:pPr marL="457200" lvl="0" indent="-393700" algn="l" rtl="0">
              <a:spcBef>
                <a:spcPts val="0"/>
              </a:spcBef>
              <a:spcAft>
                <a:spcPts val="0"/>
              </a:spcAft>
              <a:buClr>
                <a:schemeClr val="dk1"/>
              </a:buClr>
              <a:buSzPts val="2600"/>
              <a:buFont typeface="Garamond"/>
              <a:buChar char="➢"/>
            </a:pPr>
            <a:r>
              <a:rPr lang="en-US" sz="2600" b="1">
                <a:solidFill>
                  <a:schemeClr val="dk1"/>
                </a:solidFill>
                <a:latin typeface="Garamond"/>
                <a:ea typeface="Garamond"/>
                <a:cs typeface="Garamond"/>
                <a:sym typeface="Garamond"/>
              </a:rPr>
              <a:t>Front Landing Gear Failure</a:t>
            </a:r>
            <a:r>
              <a:rPr lang="en-US" sz="2600">
                <a:solidFill>
                  <a:schemeClr val="dk1"/>
                </a:solidFill>
                <a:latin typeface="Garamond"/>
                <a:ea typeface="Garamond"/>
                <a:cs typeface="Garamond"/>
                <a:sym typeface="Garamond"/>
              </a:rPr>
              <a:t>: The PLA-made strut, designed for impact absorption with a spring action, failed under fatigue loading; soldering iron molding for roller bearing attachment was unsuccessful.</a:t>
            </a:r>
            <a:endParaRPr sz="2600">
              <a:solidFill>
                <a:schemeClr val="dk1"/>
              </a:solidFill>
              <a:latin typeface="Garamond"/>
              <a:ea typeface="Garamond"/>
              <a:cs typeface="Garamond"/>
              <a:sym typeface="Garamond"/>
            </a:endParaRPr>
          </a:p>
        </p:txBody>
      </p:sp>
      <p:pic>
        <p:nvPicPr>
          <p:cNvPr id="305" name="Google Shape;305;g3273b61a002_2_217"/>
          <p:cNvPicPr preferRelativeResize="0"/>
          <p:nvPr/>
        </p:nvPicPr>
        <p:blipFill rotWithShape="1">
          <a:blip r:embed="rId3">
            <a:alphaModFix/>
          </a:blip>
          <a:srcRect l="38609" t="35739" r="50150" b="45053"/>
          <a:stretch/>
        </p:blipFill>
        <p:spPr>
          <a:xfrm>
            <a:off x="1616225" y="5989800"/>
            <a:ext cx="2383100" cy="3054388"/>
          </a:xfrm>
          <a:prstGeom prst="rect">
            <a:avLst/>
          </a:prstGeom>
          <a:noFill/>
          <a:ln w="76200" cap="flat" cmpd="sng">
            <a:solidFill>
              <a:schemeClr val="tx1"/>
            </a:solidFill>
            <a:prstDash val="solid"/>
            <a:round/>
            <a:headEnd type="none" w="sm" len="sm"/>
            <a:tailEnd type="none" w="sm" len="sm"/>
          </a:ln>
        </p:spPr>
      </p:pic>
      <p:sp>
        <p:nvSpPr>
          <p:cNvPr id="306" name="Google Shape;306;g3273b61a002_2_217"/>
          <p:cNvSpPr txBox="1"/>
          <p:nvPr/>
        </p:nvSpPr>
        <p:spPr>
          <a:xfrm>
            <a:off x="0" y="9203025"/>
            <a:ext cx="5535900" cy="57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600" b="1">
                <a:solidFill>
                  <a:schemeClr val="dk1"/>
                </a:solidFill>
                <a:latin typeface="Garamond"/>
                <a:ea typeface="Garamond"/>
                <a:cs typeface="Garamond"/>
                <a:sym typeface="Garamond"/>
              </a:rPr>
              <a:t>Broken Nose Landing Gear</a:t>
            </a:r>
            <a:endParaRPr sz="2600" b="1">
              <a:solidFill>
                <a:schemeClr val="dk1"/>
              </a:solidFill>
              <a:latin typeface="Garamond"/>
              <a:ea typeface="Garamond"/>
              <a:cs typeface="Garamond"/>
              <a:sym typeface="Garamond"/>
            </a:endParaRPr>
          </a:p>
        </p:txBody>
      </p:sp>
      <p:sp>
        <p:nvSpPr>
          <p:cNvPr id="307" name="Google Shape;307;g3273b61a002_2_217"/>
          <p:cNvSpPr txBox="1"/>
          <p:nvPr/>
        </p:nvSpPr>
        <p:spPr>
          <a:xfrm>
            <a:off x="8763775" y="9708300"/>
            <a:ext cx="5535900" cy="57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600" b="1">
                <a:solidFill>
                  <a:schemeClr val="dk1"/>
                </a:solidFill>
                <a:latin typeface="Garamond"/>
                <a:ea typeface="Garamond"/>
                <a:cs typeface="Garamond"/>
                <a:sym typeface="Garamond"/>
              </a:rPr>
              <a:t>Final Assembly</a:t>
            </a:r>
            <a:endParaRPr sz="2600" b="1">
              <a:solidFill>
                <a:schemeClr val="dk1"/>
              </a:solidFill>
              <a:latin typeface="Garamond"/>
              <a:ea typeface="Garamond"/>
              <a:cs typeface="Garamond"/>
              <a:sym typeface="Garamon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graphicFrame>
        <p:nvGraphicFramePr>
          <p:cNvPr id="312" name="Google Shape;312;g30c29fd5062_0_0"/>
          <p:cNvGraphicFramePr/>
          <p:nvPr/>
        </p:nvGraphicFramePr>
        <p:xfrm>
          <a:off x="119113" y="904625"/>
          <a:ext cx="17986450" cy="9356880"/>
        </p:xfrm>
        <a:graphic>
          <a:graphicData uri="http://schemas.openxmlformats.org/drawingml/2006/table">
            <a:tbl>
              <a:tblPr>
                <a:noFill/>
                <a:tableStyleId>{3E1FD201-35C3-44A9-9B88-6110D3ED1A5F}</a:tableStyleId>
              </a:tblPr>
              <a:tblGrid>
                <a:gridCol w="5953575">
                  <a:extLst>
                    <a:ext uri="{9D8B030D-6E8A-4147-A177-3AD203B41FA5}">
                      <a16:colId xmlns:a16="http://schemas.microsoft.com/office/drawing/2014/main" val="20000"/>
                    </a:ext>
                  </a:extLst>
                </a:gridCol>
                <a:gridCol w="3011025">
                  <a:extLst>
                    <a:ext uri="{9D8B030D-6E8A-4147-A177-3AD203B41FA5}">
                      <a16:colId xmlns:a16="http://schemas.microsoft.com/office/drawing/2014/main" val="20001"/>
                    </a:ext>
                  </a:extLst>
                </a:gridCol>
                <a:gridCol w="4113950">
                  <a:extLst>
                    <a:ext uri="{9D8B030D-6E8A-4147-A177-3AD203B41FA5}">
                      <a16:colId xmlns:a16="http://schemas.microsoft.com/office/drawing/2014/main" val="20002"/>
                    </a:ext>
                  </a:extLst>
                </a:gridCol>
                <a:gridCol w="4907900">
                  <a:extLst>
                    <a:ext uri="{9D8B030D-6E8A-4147-A177-3AD203B41FA5}">
                      <a16:colId xmlns:a16="http://schemas.microsoft.com/office/drawing/2014/main" val="20003"/>
                    </a:ext>
                  </a:extLst>
                </a:gridCol>
              </a:tblGrid>
              <a:tr h="620050">
                <a:tc>
                  <a:txBody>
                    <a:bodyPr/>
                    <a:lstStyle/>
                    <a:p>
                      <a:pPr marL="0" marR="0" lvl="0" indent="0" algn="ctr" rtl="0">
                        <a:lnSpc>
                          <a:spcPct val="100000"/>
                        </a:lnSpc>
                        <a:spcBef>
                          <a:spcPts val="0"/>
                        </a:spcBef>
                        <a:spcAft>
                          <a:spcPts val="0"/>
                        </a:spcAft>
                        <a:buClr>
                          <a:schemeClr val="dk1"/>
                        </a:buClr>
                        <a:buSzPts val="1100"/>
                        <a:buFont typeface="Arial"/>
                        <a:buNone/>
                      </a:pPr>
                      <a:r>
                        <a:rPr lang="en-US" sz="3200" b="1" u="none" strike="noStrike" cap="none">
                          <a:solidFill>
                            <a:schemeClr val="dk1"/>
                          </a:solidFill>
                          <a:latin typeface="Garamond"/>
                          <a:ea typeface="Garamond"/>
                          <a:cs typeface="Garamond"/>
                          <a:sym typeface="Garamond"/>
                        </a:rPr>
                        <a:t>Part</a:t>
                      </a:r>
                      <a:endParaRPr sz="3200" b="1" u="none" strike="noStrike" cap="none">
                        <a:latin typeface="Garamond"/>
                        <a:ea typeface="Garamond"/>
                        <a:cs typeface="Garamond"/>
                        <a:sym typeface="Garamond"/>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3200"/>
                        <a:buFont typeface="Arial"/>
                        <a:buNone/>
                      </a:pPr>
                      <a:r>
                        <a:rPr lang="en-US" sz="3200" b="1" u="none" strike="noStrike" cap="none">
                          <a:latin typeface="Garamond"/>
                          <a:ea typeface="Garamond"/>
                          <a:cs typeface="Garamond"/>
                          <a:sym typeface="Garamond"/>
                        </a:rPr>
                        <a:t>Qty</a:t>
                      </a:r>
                      <a:endParaRPr sz="3200" b="1" u="none" strike="noStrike" cap="none">
                        <a:latin typeface="Garamond"/>
                        <a:ea typeface="Garamond"/>
                        <a:cs typeface="Garamond"/>
                        <a:sym typeface="Garamond"/>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3200"/>
                        <a:buFont typeface="Arial"/>
                        <a:buNone/>
                      </a:pPr>
                      <a:r>
                        <a:rPr lang="en-US" sz="3200" b="1" u="none" strike="noStrike" cap="none">
                          <a:latin typeface="Garamond"/>
                          <a:ea typeface="Garamond"/>
                          <a:cs typeface="Garamond"/>
                          <a:sym typeface="Garamond"/>
                        </a:rPr>
                        <a:t>Material</a:t>
                      </a:r>
                      <a:endParaRPr sz="3200" b="1" u="none" strike="noStrike" cap="none">
                        <a:latin typeface="Garamond"/>
                        <a:ea typeface="Garamond"/>
                        <a:cs typeface="Garamond"/>
                        <a:sym typeface="Garamond"/>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3200"/>
                        <a:buFont typeface="Arial"/>
                        <a:buNone/>
                      </a:pPr>
                      <a:r>
                        <a:rPr lang="en-US" sz="3200" b="1" u="none" strike="noStrike" cap="none">
                          <a:latin typeface="Garamond"/>
                          <a:ea typeface="Garamond"/>
                          <a:cs typeface="Garamond"/>
                          <a:sym typeface="Garamond"/>
                        </a:rPr>
                        <a:t>Fabrication Process</a:t>
                      </a:r>
                      <a:endParaRPr sz="3200" b="1" u="none" strike="noStrike" cap="none">
                        <a:latin typeface="Garamond"/>
                        <a:ea typeface="Garamond"/>
                        <a:cs typeface="Garamond"/>
                        <a:sym typeface="Garamond"/>
                      </a:endParaRPr>
                    </a:p>
                  </a:txBody>
                  <a:tcPr marL="91425" marR="91425" marT="91425" marB="91425"/>
                </a:tc>
                <a:extLst>
                  <a:ext uri="{0D108BD9-81ED-4DB2-BD59-A6C34878D82A}">
                    <a16:rowId xmlns:a16="http://schemas.microsoft.com/office/drawing/2014/main" val="10000"/>
                  </a:ext>
                </a:extLst>
              </a:tr>
              <a:tr h="368150">
                <a:tc gridSpan="4">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solidFill>
                            <a:schemeClr val="lt1"/>
                          </a:solidFill>
                          <a:latin typeface="Garamond"/>
                          <a:ea typeface="Garamond"/>
                          <a:cs typeface="Garamond"/>
                          <a:sym typeface="Garamond"/>
                        </a:rPr>
                        <a:t>Fuselage</a:t>
                      </a:r>
                      <a:endParaRPr sz="2600" b="1" u="none" strike="noStrike" cap="none">
                        <a:solidFill>
                          <a:schemeClr val="lt1"/>
                        </a:solidFill>
                        <a:latin typeface="Garamond"/>
                        <a:ea typeface="Garamond"/>
                        <a:cs typeface="Garamond"/>
                        <a:sym typeface="Garamond"/>
                      </a:endParaRPr>
                    </a:p>
                  </a:txBody>
                  <a:tcPr marL="91425" marR="91425" marT="91425" marB="91425">
                    <a:solidFill>
                      <a:schemeClr val="dk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368150">
                <a:tc>
                  <a:txBody>
                    <a:bodyPr/>
                    <a:lstStyle/>
                    <a:p>
                      <a:pPr marL="0" marR="0" lvl="0" indent="0" algn="ctr" rtl="0">
                        <a:lnSpc>
                          <a:spcPct val="100000"/>
                        </a:lnSpc>
                        <a:spcBef>
                          <a:spcPts val="0"/>
                        </a:spcBef>
                        <a:spcAft>
                          <a:spcPts val="0"/>
                        </a:spcAft>
                        <a:buClr>
                          <a:schemeClr val="dk1"/>
                        </a:buClr>
                        <a:buSzPts val="1100"/>
                        <a:buFont typeface="Arial"/>
                        <a:buNone/>
                      </a:pPr>
                      <a:r>
                        <a:rPr lang="en-US" sz="2600" b="1" u="none" strike="noStrike" cap="none">
                          <a:solidFill>
                            <a:schemeClr val="dk1"/>
                          </a:solidFill>
                          <a:latin typeface="Garamond"/>
                          <a:ea typeface="Garamond"/>
                          <a:cs typeface="Garamond"/>
                          <a:sym typeface="Garamond"/>
                        </a:rPr>
                        <a:t>Bulkhead</a:t>
                      </a:r>
                      <a:endParaRPr sz="2600" b="1" u="none" strike="noStrike" cap="none">
                        <a:latin typeface="Garamond"/>
                        <a:ea typeface="Garamond"/>
                        <a:cs typeface="Garamond"/>
                        <a:sym typeface="Garamond"/>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latin typeface="Garamond"/>
                          <a:ea typeface="Garamond"/>
                          <a:cs typeface="Garamond"/>
                          <a:sym typeface="Garamond"/>
                        </a:rPr>
                        <a:t>4</a:t>
                      </a:r>
                      <a:endParaRPr sz="2600" b="1" u="none" strike="noStrike" cap="none">
                        <a:latin typeface="Garamond"/>
                        <a:ea typeface="Garamond"/>
                        <a:cs typeface="Garamond"/>
                        <a:sym typeface="Garamond"/>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latin typeface="Garamond"/>
                          <a:ea typeface="Garamond"/>
                          <a:cs typeface="Garamond"/>
                          <a:sym typeface="Garamond"/>
                        </a:rPr>
                        <a:t>PLA</a:t>
                      </a:r>
                      <a:endParaRPr sz="2600" b="1" u="none" strike="noStrike" cap="none">
                        <a:latin typeface="Garamond"/>
                        <a:ea typeface="Garamond"/>
                        <a:cs typeface="Garamond"/>
                        <a:sym typeface="Garamond"/>
                      </a:endParaRPr>
                    </a:p>
                  </a:txBody>
                  <a:tcPr marL="91425" marR="91425" marT="91425" marB="91425"/>
                </a:tc>
                <a:tc>
                  <a:txBody>
                    <a:bodyPr/>
                    <a:lstStyle/>
                    <a:p>
                      <a:pPr marL="0" marR="0" lvl="0" indent="0" algn="ctr" rtl="0">
                        <a:lnSpc>
                          <a:spcPct val="100000"/>
                        </a:lnSpc>
                        <a:spcBef>
                          <a:spcPts val="0"/>
                        </a:spcBef>
                        <a:spcAft>
                          <a:spcPts val="0"/>
                        </a:spcAft>
                        <a:buClr>
                          <a:schemeClr val="dk1"/>
                        </a:buClr>
                        <a:buSzPts val="1100"/>
                        <a:buFont typeface="Arial"/>
                        <a:buNone/>
                      </a:pPr>
                      <a:r>
                        <a:rPr lang="en-US" sz="2600" b="1" u="none" strike="noStrike" cap="none">
                          <a:solidFill>
                            <a:schemeClr val="dk1"/>
                          </a:solidFill>
                          <a:latin typeface="Garamond"/>
                          <a:ea typeface="Garamond"/>
                          <a:cs typeface="Garamond"/>
                          <a:sym typeface="Garamond"/>
                        </a:rPr>
                        <a:t>3D Print</a:t>
                      </a:r>
                      <a:endParaRPr sz="1400" u="none" strike="noStrike" cap="none"/>
                    </a:p>
                  </a:txBody>
                  <a:tcPr marL="91425" marR="91425" marT="91425" marB="91425"/>
                </a:tc>
                <a:extLst>
                  <a:ext uri="{0D108BD9-81ED-4DB2-BD59-A6C34878D82A}">
                    <a16:rowId xmlns:a16="http://schemas.microsoft.com/office/drawing/2014/main" val="10002"/>
                  </a:ext>
                </a:extLst>
              </a:tr>
              <a:tr h="368150">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solidFill>
                            <a:schemeClr val="dk1"/>
                          </a:solidFill>
                          <a:latin typeface="Garamond"/>
                          <a:ea typeface="Garamond"/>
                          <a:cs typeface="Garamond"/>
                          <a:sym typeface="Garamond"/>
                        </a:rPr>
                        <a:t>Longeron</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solidFill>
                            <a:schemeClr val="dk1"/>
                          </a:solidFill>
                          <a:latin typeface="Garamond"/>
                          <a:ea typeface="Garamond"/>
                          <a:cs typeface="Garamond"/>
                          <a:sym typeface="Garamond"/>
                        </a:rPr>
                        <a:t>18</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latin typeface="Garamond"/>
                          <a:ea typeface="Garamond"/>
                          <a:cs typeface="Garamond"/>
                          <a:sym typeface="Garamond"/>
                        </a:rPr>
                        <a:t>Aluminium</a:t>
                      </a:r>
                      <a:r>
                        <a:rPr lang="en-US" sz="1500" u="none" strike="noStrike" cap="none">
                          <a:solidFill>
                            <a:srgbClr val="1F1F1F"/>
                          </a:solidFill>
                          <a:highlight>
                            <a:srgbClr val="FFFFFF"/>
                          </a:highlight>
                        </a:rPr>
                        <a:t> </a:t>
                      </a:r>
                      <a:endParaRPr sz="2600" b="1" u="none" strike="noStrike" cap="none">
                        <a:solidFill>
                          <a:schemeClr val="dk1"/>
                        </a:solidFill>
                        <a:latin typeface="Garamond"/>
                        <a:ea typeface="Garamond"/>
                        <a:cs typeface="Garamond"/>
                        <a:sym typeface="Garamond"/>
                      </a:endParaRPr>
                    </a:p>
                  </a:txBody>
                  <a:tcPr marL="91425" marR="91425" marT="91425" marB="91425"/>
                </a:tc>
                <a:tc>
                  <a:txBody>
                    <a:bodyPr/>
                    <a:lstStyle/>
                    <a:p>
                      <a:pPr marL="0" marR="0" lvl="0" indent="0" algn="ctr" rtl="0">
                        <a:lnSpc>
                          <a:spcPct val="100000"/>
                        </a:lnSpc>
                        <a:spcBef>
                          <a:spcPts val="0"/>
                        </a:spcBef>
                        <a:spcAft>
                          <a:spcPts val="0"/>
                        </a:spcAft>
                        <a:buClr>
                          <a:schemeClr val="dk1"/>
                        </a:buClr>
                        <a:buSzPts val="1100"/>
                        <a:buFont typeface="Arial"/>
                        <a:buNone/>
                      </a:pPr>
                      <a:r>
                        <a:rPr lang="en-US" sz="2600" b="1" u="none" strike="noStrike" cap="none">
                          <a:solidFill>
                            <a:schemeClr val="dk1"/>
                          </a:solidFill>
                          <a:latin typeface="Garamond"/>
                          <a:ea typeface="Garamond"/>
                          <a:cs typeface="Garamond"/>
                          <a:sym typeface="Garamond"/>
                        </a:rPr>
                        <a:t>Machining</a:t>
                      </a:r>
                      <a:endParaRPr sz="1400" u="none" strike="noStrike" cap="none"/>
                    </a:p>
                  </a:txBody>
                  <a:tcPr marL="91425" marR="91425" marT="91425" marB="91425"/>
                </a:tc>
                <a:extLst>
                  <a:ext uri="{0D108BD9-81ED-4DB2-BD59-A6C34878D82A}">
                    <a16:rowId xmlns:a16="http://schemas.microsoft.com/office/drawing/2014/main" val="10003"/>
                  </a:ext>
                </a:extLst>
              </a:tr>
              <a:tr h="368150">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solidFill>
                            <a:schemeClr val="dk1"/>
                          </a:solidFill>
                          <a:latin typeface="Garamond"/>
                          <a:ea typeface="Garamond"/>
                          <a:cs typeface="Garamond"/>
                          <a:sym typeface="Garamond"/>
                        </a:rPr>
                        <a:t>Wing Attachment</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solidFill>
                            <a:schemeClr val="dk1"/>
                          </a:solidFill>
                          <a:latin typeface="Garamond"/>
                          <a:ea typeface="Garamond"/>
                          <a:cs typeface="Garamond"/>
                          <a:sym typeface="Garamond"/>
                        </a:rPr>
                        <a:t>1</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solidFill>
                            <a:schemeClr val="dk1"/>
                          </a:solidFill>
                          <a:latin typeface="Garamond"/>
                          <a:ea typeface="Garamond"/>
                          <a:cs typeface="Garamond"/>
                          <a:sym typeface="Garamond"/>
                        </a:rPr>
                        <a:t>PLA</a:t>
                      </a:r>
                      <a:endParaRPr sz="2600" b="1" u="none" strike="noStrike" cap="none">
                        <a:solidFill>
                          <a:schemeClr val="dk1"/>
                        </a:solidFill>
                        <a:latin typeface="Garamond"/>
                        <a:ea typeface="Garamond"/>
                        <a:cs typeface="Garamond"/>
                        <a:sym typeface="Garamond"/>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solidFill>
                            <a:schemeClr val="dk1"/>
                          </a:solidFill>
                          <a:latin typeface="Garamond"/>
                          <a:ea typeface="Garamond"/>
                          <a:cs typeface="Garamond"/>
                          <a:sym typeface="Garamond"/>
                        </a:rPr>
                        <a:t>3D Print</a:t>
                      </a:r>
                      <a:endParaRPr sz="1400" u="none" strike="noStrike" cap="none"/>
                    </a:p>
                  </a:txBody>
                  <a:tcPr marL="91425" marR="91425" marT="91425" marB="91425"/>
                </a:tc>
                <a:extLst>
                  <a:ext uri="{0D108BD9-81ED-4DB2-BD59-A6C34878D82A}">
                    <a16:rowId xmlns:a16="http://schemas.microsoft.com/office/drawing/2014/main" val="10004"/>
                  </a:ext>
                </a:extLst>
              </a:tr>
              <a:tr h="368150">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solidFill>
                            <a:schemeClr val="dk1"/>
                          </a:solidFill>
                          <a:latin typeface="Garamond"/>
                          <a:ea typeface="Garamond"/>
                          <a:cs typeface="Garamond"/>
                          <a:sym typeface="Garamond"/>
                        </a:rPr>
                        <a:t>Tail Boom Attachment</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solidFill>
                            <a:schemeClr val="dk1"/>
                          </a:solidFill>
                          <a:latin typeface="Garamond"/>
                          <a:ea typeface="Garamond"/>
                          <a:cs typeface="Garamond"/>
                          <a:sym typeface="Garamond"/>
                        </a:rPr>
                        <a:t>1</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solidFill>
                            <a:schemeClr val="dk1"/>
                          </a:solidFill>
                          <a:latin typeface="Garamond"/>
                          <a:ea typeface="Garamond"/>
                          <a:cs typeface="Garamond"/>
                          <a:sym typeface="Garamond"/>
                        </a:rPr>
                        <a:t>PLA</a:t>
                      </a:r>
                      <a:endParaRPr sz="2600" b="1" u="none" strike="noStrike" cap="none">
                        <a:solidFill>
                          <a:schemeClr val="dk1"/>
                        </a:solidFill>
                        <a:latin typeface="Garamond"/>
                        <a:ea typeface="Garamond"/>
                        <a:cs typeface="Garamond"/>
                        <a:sym typeface="Garamond"/>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solidFill>
                            <a:schemeClr val="dk1"/>
                          </a:solidFill>
                          <a:latin typeface="Garamond"/>
                          <a:ea typeface="Garamond"/>
                          <a:cs typeface="Garamond"/>
                          <a:sym typeface="Garamond"/>
                        </a:rPr>
                        <a:t>3D Print</a:t>
                      </a:r>
                      <a:endParaRPr sz="1400" u="none" strike="noStrike" cap="none"/>
                    </a:p>
                  </a:txBody>
                  <a:tcPr marL="91425" marR="91425" marT="91425" marB="91425"/>
                </a:tc>
                <a:extLst>
                  <a:ext uri="{0D108BD9-81ED-4DB2-BD59-A6C34878D82A}">
                    <a16:rowId xmlns:a16="http://schemas.microsoft.com/office/drawing/2014/main" val="10005"/>
                  </a:ext>
                </a:extLst>
              </a:tr>
              <a:tr h="368150">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solidFill>
                            <a:schemeClr val="dk1"/>
                          </a:solidFill>
                          <a:latin typeface="Garamond"/>
                          <a:ea typeface="Garamond"/>
                          <a:cs typeface="Garamond"/>
                          <a:sym typeface="Garamond"/>
                        </a:rPr>
                        <a:t>Platform</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solidFill>
                            <a:schemeClr val="dk1"/>
                          </a:solidFill>
                          <a:latin typeface="Garamond"/>
                          <a:ea typeface="Garamond"/>
                          <a:cs typeface="Garamond"/>
                          <a:sym typeface="Garamond"/>
                        </a:rPr>
                        <a:t>1</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solidFill>
                            <a:schemeClr val="dk1"/>
                          </a:solidFill>
                          <a:latin typeface="Garamond"/>
                          <a:ea typeface="Garamond"/>
                          <a:cs typeface="Garamond"/>
                          <a:sym typeface="Garamond"/>
                        </a:rPr>
                        <a:t>PLA</a:t>
                      </a:r>
                      <a:endParaRPr sz="2600" b="1" u="none" strike="noStrike" cap="none">
                        <a:solidFill>
                          <a:schemeClr val="dk1"/>
                        </a:solidFill>
                        <a:latin typeface="Garamond"/>
                        <a:ea typeface="Garamond"/>
                        <a:cs typeface="Garamond"/>
                        <a:sym typeface="Garamond"/>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solidFill>
                            <a:schemeClr val="dk1"/>
                          </a:solidFill>
                          <a:latin typeface="Garamond"/>
                          <a:ea typeface="Garamond"/>
                          <a:cs typeface="Garamond"/>
                          <a:sym typeface="Garamond"/>
                        </a:rPr>
                        <a:t>3D Print</a:t>
                      </a:r>
                      <a:endParaRPr sz="1400" u="none" strike="noStrike" cap="none"/>
                    </a:p>
                  </a:txBody>
                  <a:tcPr marL="91425" marR="91425" marT="91425" marB="91425"/>
                </a:tc>
                <a:extLst>
                  <a:ext uri="{0D108BD9-81ED-4DB2-BD59-A6C34878D82A}">
                    <a16:rowId xmlns:a16="http://schemas.microsoft.com/office/drawing/2014/main" val="10006"/>
                  </a:ext>
                </a:extLst>
              </a:tr>
              <a:tr h="368150">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solidFill>
                            <a:schemeClr val="dk1"/>
                          </a:solidFill>
                          <a:latin typeface="Garamond"/>
                          <a:ea typeface="Garamond"/>
                          <a:cs typeface="Garamond"/>
                          <a:sym typeface="Garamond"/>
                        </a:rPr>
                        <a:t>Nose Cone</a:t>
                      </a:r>
                      <a:endParaRPr sz="1400" u="none" strike="noStrike" cap="none"/>
                    </a:p>
                  </a:txBody>
                  <a:tcPr marL="91425" marR="91425" marT="91425" marB="91425">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solidFill>
                            <a:schemeClr val="dk1"/>
                          </a:solidFill>
                          <a:latin typeface="Garamond"/>
                          <a:ea typeface="Garamond"/>
                          <a:cs typeface="Garamond"/>
                          <a:sym typeface="Garamond"/>
                        </a:rPr>
                        <a:t>1</a:t>
                      </a:r>
                      <a:endParaRPr sz="1400" u="none" strike="noStrike" cap="none"/>
                    </a:p>
                  </a:txBody>
                  <a:tcPr marL="91425" marR="91425" marT="91425" marB="91425">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solidFill>
                            <a:schemeClr val="dk1"/>
                          </a:solidFill>
                          <a:latin typeface="Garamond"/>
                          <a:ea typeface="Garamond"/>
                          <a:cs typeface="Garamond"/>
                          <a:sym typeface="Garamond"/>
                        </a:rPr>
                        <a:t>PLA</a:t>
                      </a:r>
                      <a:endParaRPr sz="2600" b="1" u="none" strike="noStrike" cap="none">
                        <a:solidFill>
                          <a:schemeClr val="dk1"/>
                        </a:solidFill>
                        <a:latin typeface="Garamond"/>
                        <a:ea typeface="Garamond"/>
                        <a:cs typeface="Garamond"/>
                        <a:sym typeface="Garamond"/>
                      </a:endParaRPr>
                    </a:p>
                  </a:txBody>
                  <a:tcPr marL="91425" marR="91425" marT="91425" marB="91425">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solidFill>
                            <a:schemeClr val="dk1"/>
                          </a:solidFill>
                          <a:latin typeface="Garamond"/>
                          <a:ea typeface="Garamond"/>
                          <a:cs typeface="Garamond"/>
                          <a:sym typeface="Garamond"/>
                        </a:rPr>
                        <a:t>3D Print</a:t>
                      </a:r>
                      <a:endParaRPr sz="1400" u="none" strike="noStrike" cap="none"/>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368150">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solidFill>
                            <a:schemeClr val="dk1"/>
                          </a:solidFill>
                          <a:latin typeface="Garamond"/>
                          <a:ea typeface="Garamond"/>
                          <a:cs typeface="Garamond"/>
                          <a:sym typeface="Garamond"/>
                        </a:rPr>
                        <a:t>Skin</a:t>
                      </a:r>
                      <a:endParaRPr sz="2600" b="1" u="none" strike="noStrike" cap="none">
                        <a:solidFill>
                          <a:schemeClr val="dk1"/>
                        </a:solidFill>
                        <a:latin typeface="Garamond"/>
                        <a:ea typeface="Garamond"/>
                        <a:cs typeface="Garamond"/>
                        <a:sym typeface="Garamond"/>
                      </a:endParaRPr>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solidFill>
                            <a:schemeClr val="dk1"/>
                          </a:solidFill>
                          <a:latin typeface="Garamond"/>
                          <a:ea typeface="Garamond"/>
                          <a:cs typeface="Garamond"/>
                          <a:sym typeface="Garamond"/>
                        </a:rPr>
                        <a:t>NA</a:t>
                      </a:r>
                      <a:endParaRPr sz="2600" b="1" u="none" strike="noStrike" cap="none">
                        <a:solidFill>
                          <a:schemeClr val="dk1"/>
                        </a:solidFill>
                        <a:latin typeface="Garamond"/>
                        <a:ea typeface="Garamond"/>
                        <a:cs typeface="Garamond"/>
                        <a:sym typeface="Garamond"/>
                      </a:endParaRPr>
                    </a:p>
                  </a:txBody>
                  <a:tcPr marL="91425" marR="91425" marT="91425" marB="91425">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latin typeface="Garamond"/>
                          <a:ea typeface="Garamond"/>
                          <a:cs typeface="Garamond"/>
                          <a:sym typeface="Garamond"/>
                        </a:rPr>
                        <a:t>Aluminium</a:t>
                      </a:r>
                      <a:r>
                        <a:rPr lang="en-US" sz="1500" u="none" strike="noStrike" cap="none">
                          <a:solidFill>
                            <a:srgbClr val="1F1F1F"/>
                          </a:solidFill>
                          <a:highlight>
                            <a:srgbClr val="FFFFFF"/>
                          </a:highlight>
                        </a:rPr>
                        <a:t> </a:t>
                      </a:r>
                      <a:endParaRPr sz="2600" b="1" u="none" strike="noStrike" cap="none">
                        <a:solidFill>
                          <a:schemeClr val="dk1"/>
                        </a:solidFill>
                        <a:latin typeface="Garamond"/>
                        <a:ea typeface="Garamond"/>
                        <a:cs typeface="Garamond"/>
                        <a:sym typeface="Garamon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solidFill>
                            <a:schemeClr val="dk1"/>
                          </a:solidFill>
                          <a:latin typeface="Garamond"/>
                          <a:ea typeface="Garamond"/>
                          <a:cs typeface="Garamond"/>
                          <a:sym typeface="Garamond"/>
                        </a:rPr>
                        <a:t>Machining</a:t>
                      </a:r>
                      <a:endParaRPr sz="2600" b="1" u="none" strike="noStrike" cap="none">
                        <a:solidFill>
                          <a:schemeClr val="dk1"/>
                        </a:solidFill>
                        <a:latin typeface="Garamond"/>
                        <a:ea typeface="Garamond"/>
                        <a:cs typeface="Garamond"/>
                        <a:sym typeface="Garamon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368150">
                <a:tc gridSpan="4">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solidFill>
                            <a:schemeClr val="lt1"/>
                          </a:solidFill>
                          <a:latin typeface="Garamond"/>
                          <a:ea typeface="Garamond"/>
                          <a:cs typeface="Garamond"/>
                          <a:sym typeface="Garamond"/>
                        </a:rPr>
                        <a:t>Wings</a:t>
                      </a:r>
                      <a:endParaRPr sz="2600" b="1" u="none" strike="noStrike" cap="none">
                        <a:solidFill>
                          <a:schemeClr val="lt1"/>
                        </a:solidFill>
                        <a:latin typeface="Garamond"/>
                        <a:ea typeface="Garamond"/>
                        <a:cs typeface="Garamond"/>
                        <a:sym typeface="Garamon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dk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9"/>
                  </a:ext>
                </a:extLst>
              </a:tr>
              <a:tr h="368150">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latin typeface="Garamond"/>
                          <a:ea typeface="Garamond"/>
                          <a:cs typeface="Garamond"/>
                          <a:sym typeface="Garamond"/>
                        </a:rPr>
                        <a:t>Ribs</a:t>
                      </a:r>
                      <a:endParaRPr sz="2600" b="1" u="none" strike="noStrike" cap="none">
                        <a:latin typeface="Garamond"/>
                        <a:ea typeface="Garamond"/>
                        <a:cs typeface="Garamond"/>
                        <a:sym typeface="Garamond"/>
                      </a:endParaRPr>
                    </a:p>
                  </a:txBody>
                  <a:tcPr marL="91425" marR="91425" marT="91425" marB="91425">
                    <a:lnT w="9525" cap="flat" cmpd="sng">
                      <a:solidFill>
                        <a:srgbClr val="9E9E9E"/>
                      </a:solidFill>
                      <a:prstDash val="solid"/>
                      <a:round/>
                      <a:headEnd type="none" w="sm" len="sm"/>
                      <a:tailEnd type="none" w="sm" len="sm"/>
                    </a:lnT>
                  </a:tcPr>
                </a:tc>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latin typeface="Garamond"/>
                          <a:ea typeface="Garamond"/>
                          <a:cs typeface="Garamond"/>
                          <a:sym typeface="Garamond"/>
                        </a:rPr>
                        <a:t>18 (9+9)</a:t>
                      </a:r>
                      <a:endParaRPr sz="2600" b="1" u="none" strike="noStrike" cap="none">
                        <a:latin typeface="Garamond"/>
                        <a:ea typeface="Garamond"/>
                        <a:cs typeface="Garamond"/>
                        <a:sym typeface="Garamond"/>
                      </a:endParaRPr>
                    </a:p>
                  </a:txBody>
                  <a:tcPr marL="91425" marR="91425" marT="91425" marB="91425">
                    <a:lnT w="9525" cap="flat" cmpd="sng">
                      <a:solidFill>
                        <a:srgbClr val="9E9E9E"/>
                      </a:solidFill>
                      <a:prstDash val="solid"/>
                      <a:round/>
                      <a:headEnd type="none" w="sm" len="sm"/>
                      <a:tailEnd type="none" w="sm" len="sm"/>
                    </a:lnT>
                  </a:tcPr>
                </a:tc>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latin typeface="Garamond"/>
                          <a:ea typeface="Garamond"/>
                          <a:cs typeface="Garamond"/>
                          <a:sym typeface="Garamond"/>
                        </a:rPr>
                        <a:t>PLA</a:t>
                      </a:r>
                      <a:endParaRPr sz="2600" b="1" u="none" strike="noStrike" cap="none">
                        <a:latin typeface="Garamond"/>
                        <a:ea typeface="Garamond"/>
                        <a:cs typeface="Garamond"/>
                        <a:sym typeface="Garamond"/>
                      </a:endParaRPr>
                    </a:p>
                  </a:txBody>
                  <a:tcPr marL="91425" marR="91425" marT="91425" marB="91425">
                    <a:lnT w="9525" cap="flat" cmpd="sng">
                      <a:solidFill>
                        <a:srgbClr val="9E9E9E"/>
                      </a:solidFill>
                      <a:prstDash val="solid"/>
                      <a:round/>
                      <a:headEnd type="none" w="sm" len="sm"/>
                      <a:tailEnd type="none" w="sm" len="sm"/>
                    </a:lnT>
                  </a:tcPr>
                </a:tc>
                <a:tc>
                  <a:txBody>
                    <a:bodyPr/>
                    <a:lstStyle/>
                    <a:p>
                      <a:pPr marL="0" marR="0" lvl="0" indent="0" algn="ctr" rtl="0">
                        <a:lnSpc>
                          <a:spcPct val="100000"/>
                        </a:lnSpc>
                        <a:spcBef>
                          <a:spcPts val="0"/>
                        </a:spcBef>
                        <a:spcAft>
                          <a:spcPts val="0"/>
                        </a:spcAft>
                        <a:buClr>
                          <a:schemeClr val="dk1"/>
                        </a:buClr>
                        <a:buSzPts val="1100"/>
                        <a:buFont typeface="Arial"/>
                        <a:buNone/>
                      </a:pPr>
                      <a:r>
                        <a:rPr lang="en-US" sz="2600" b="1" u="none" strike="noStrike" cap="none">
                          <a:latin typeface="Garamond"/>
                          <a:ea typeface="Garamond"/>
                          <a:cs typeface="Garamond"/>
                          <a:sym typeface="Garamond"/>
                        </a:rPr>
                        <a:t>3D Print</a:t>
                      </a:r>
                      <a:endParaRPr sz="2600" b="1" u="none" strike="noStrike" cap="none">
                        <a:latin typeface="Garamond"/>
                        <a:ea typeface="Garamond"/>
                        <a:cs typeface="Garamond"/>
                        <a:sym typeface="Garamond"/>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10"/>
                  </a:ext>
                </a:extLst>
              </a:tr>
              <a:tr h="368150">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latin typeface="Garamond"/>
                          <a:ea typeface="Garamond"/>
                          <a:cs typeface="Garamond"/>
                          <a:sym typeface="Garamond"/>
                        </a:rPr>
                        <a:t>Spar</a:t>
                      </a:r>
                      <a:endParaRPr sz="2600" b="1" u="none" strike="noStrike" cap="none">
                        <a:latin typeface="Garamond"/>
                        <a:ea typeface="Garamond"/>
                        <a:cs typeface="Garamond"/>
                        <a:sym typeface="Garamond"/>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latin typeface="Garamond"/>
                          <a:ea typeface="Garamond"/>
                          <a:cs typeface="Garamond"/>
                          <a:sym typeface="Garamond"/>
                        </a:rPr>
                        <a:t>01</a:t>
                      </a:r>
                      <a:endParaRPr sz="2600" b="1" u="none" strike="noStrike" cap="none">
                        <a:latin typeface="Garamond"/>
                        <a:ea typeface="Garamond"/>
                        <a:cs typeface="Garamond"/>
                        <a:sym typeface="Garamond"/>
                      </a:endParaRPr>
                    </a:p>
                  </a:txBody>
                  <a:tcPr marL="91425" marR="91425" marT="91425" marB="91425"/>
                </a:tc>
                <a:tc>
                  <a:txBody>
                    <a:bodyPr/>
                    <a:lstStyle/>
                    <a:p>
                      <a:pPr marL="0" marR="0" lvl="0" indent="0" algn="ctr" rtl="0">
                        <a:lnSpc>
                          <a:spcPct val="100000"/>
                        </a:lnSpc>
                        <a:spcBef>
                          <a:spcPts val="0"/>
                        </a:spcBef>
                        <a:spcAft>
                          <a:spcPts val="0"/>
                        </a:spcAft>
                        <a:buClr>
                          <a:schemeClr val="dk1"/>
                        </a:buClr>
                        <a:buSzPts val="1100"/>
                        <a:buFont typeface="Arial"/>
                        <a:buNone/>
                      </a:pPr>
                      <a:r>
                        <a:rPr lang="en-US" sz="2600" b="1" u="none" strike="noStrike" cap="none">
                          <a:latin typeface="Garamond"/>
                          <a:ea typeface="Garamond"/>
                          <a:cs typeface="Garamond"/>
                          <a:sym typeface="Garamond"/>
                        </a:rPr>
                        <a:t>Aluminium </a:t>
                      </a:r>
                      <a:endParaRPr sz="2600" b="1" u="none" strike="noStrike" cap="none">
                        <a:latin typeface="Garamond"/>
                        <a:ea typeface="Garamond"/>
                        <a:cs typeface="Garamond"/>
                        <a:sym typeface="Garamond"/>
                      </a:endParaRPr>
                    </a:p>
                  </a:txBody>
                  <a:tcPr marL="91425" marR="91425" marT="91425" marB="91425">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latin typeface="Garamond"/>
                          <a:ea typeface="Garamond"/>
                          <a:cs typeface="Garamond"/>
                          <a:sym typeface="Garamond"/>
                        </a:rPr>
                        <a:t>Machining</a:t>
                      </a:r>
                      <a:endParaRPr sz="2600" b="1" u="none" strike="noStrike" cap="none">
                        <a:latin typeface="Garamond"/>
                        <a:ea typeface="Garamond"/>
                        <a:cs typeface="Garamond"/>
                        <a:sym typeface="Garamond"/>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r h="368150">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latin typeface="Garamond"/>
                          <a:ea typeface="Garamond"/>
                          <a:cs typeface="Garamond"/>
                          <a:sym typeface="Garamond"/>
                        </a:rPr>
                        <a:t>Stringers</a:t>
                      </a:r>
                      <a:endParaRPr sz="2600" b="1" u="none" strike="noStrike" cap="none">
                        <a:latin typeface="Garamond"/>
                        <a:ea typeface="Garamond"/>
                        <a:cs typeface="Garamond"/>
                        <a:sym typeface="Garamond"/>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latin typeface="Garamond"/>
                          <a:ea typeface="Garamond"/>
                          <a:cs typeface="Garamond"/>
                          <a:sym typeface="Garamond"/>
                        </a:rPr>
                        <a:t>8 (4+4)</a:t>
                      </a:r>
                      <a:endParaRPr sz="2600" b="1" u="none" strike="noStrike" cap="none">
                        <a:latin typeface="Garamond"/>
                        <a:ea typeface="Garamond"/>
                        <a:cs typeface="Garamond"/>
                        <a:sym typeface="Garamond"/>
                      </a:endParaRPr>
                    </a:p>
                  </a:txBody>
                  <a:tcPr marL="91425" marR="91425" marT="91425" marB="91425">
                    <a:lnR w="9525" cap="flat" cmpd="sng">
                      <a:solidFill>
                        <a:srgbClr val="9E9E9E"/>
                      </a:solidFill>
                      <a:prstDash val="solid"/>
                      <a:round/>
                      <a:headEnd type="none" w="sm" len="sm"/>
                      <a:tailEnd type="none" w="sm" len="sm"/>
                    </a:lnR>
                  </a:tcPr>
                </a:tc>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latin typeface="Garamond"/>
                          <a:ea typeface="Garamond"/>
                          <a:cs typeface="Garamond"/>
                          <a:sym typeface="Garamond"/>
                        </a:rPr>
                        <a:t>Aluminium </a:t>
                      </a:r>
                      <a:endParaRPr sz="2600" b="1" u="none" strike="noStrike" cap="none">
                        <a:latin typeface="Garamond"/>
                        <a:ea typeface="Garamond"/>
                        <a:cs typeface="Garamond"/>
                        <a:sym typeface="Garamon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latin typeface="Garamond"/>
                          <a:ea typeface="Garamond"/>
                          <a:cs typeface="Garamond"/>
                          <a:sym typeface="Garamond"/>
                        </a:rPr>
                        <a:t>Machining</a:t>
                      </a:r>
                      <a:endParaRPr sz="2600" b="1" u="none" strike="noStrike" cap="none">
                        <a:latin typeface="Garamond"/>
                        <a:ea typeface="Garamond"/>
                        <a:cs typeface="Garamond"/>
                        <a:sym typeface="Garamon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2"/>
                  </a:ext>
                </a:extLst>
              </a:tr>
              <a:tr h="368150">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latin typeface="Garamond"/>
                          <a:ea typeface="Garamond"/>
                          <a:cs typeface="Garamond"/>
                          <a:sym typeface="Garamond"/>
                        </a:rPr>
                        <a:t>Flaps</a:t>
                      </a:r>
                      <a:endParaRPr sz="2600" b="1" u="none" strike="noStrike" cap="none">
                        <a:latin typeface="Garamond"/>
                        <a:ea typeface="Garamond"/>
                        <a:cs typeface="Garamond"/>
                        <a:sym typeface="Garamond"/>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latin typeface="Garamond"/>
                          <a:ea typeface="Garamond"/>
                          <a:cs typeface="Garamond"/>
                          <a:sym typeface="Garamond"/>
                        </a:rPr>
                        <a:t>2 (1+1)</a:t>
                      </a:r>
                      <a:endParaRPr sz="2600" b="1" u="none" strike="noStrike" cap="none">
                        <a:latin typeface="Garamond"/>
                        <a:ea typeface="Garamond"/>
                        <a:cs typeface="Garamond"/>
                        <a:sym typeface="Garamond"/>
                      </a:endParaRPr>
                    </a:p>
                  </a:txBody>
                  <a:tcPr marL="91425" marR="91425" marT="91425" marB="91425">
                    <a:lnR w="9525" cap="flat" cmpd="sng">
                      <a:solidFill>
                        <a:srgbClr val="9E9E9E"/>
                      </a:solidFill>
                      <a:prstDash val="solid"/>
                      <a:round/>
                      <a:headEnd type="none" w="sm" len="sm"/>
                      <a:tailEnd type="none" w="sm" len="sm"/>
                    </a:lnR>
                  </a:tcPr>
                </a:tc>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latin typeface="Garamond"/>
                          <a:ea typeface="Garamond"/>
                          <a:cs typeface="Garamond"/>
                          <a:sym typeface="Garamond"/>
                        </a:rPr>
                        <a:t>PLA</a:t>
                      </a:r>
                      <a:endParaRPr sz="2600" b="1" u="none" strike="noStrike" cap="none">
                        <a:latin typeface="Garamond"/>
                        <a:ea typeface="Garamond"/>
                        <a:cs typeface="Garamond"/>
                        <a:sym typeface="Garamon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latin typeface="Garamond"/>
                          <a:ea typeface="Garamond"/>
                          <a:cs typeface="Garamond"/>
                          <a:sym typeface="Garamond"/>
                        </a:rPr>
                        <a:t>3D Print</a:t>
                      </a:r>
                      <a:endParaRPr sz="2600" b="1" u="none" strike="noStrike" cap="none">
                        <a:latin typeface="Garamond"/>
                        <a:ea typeface="Garamond"/>
                        <a:cs typeface="Garamond"/>
                        <a:sym typeface="Garamon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3"/>
                  </a:ext>
                </a:extLst>
              </a:tr>
              <a:tr h="368150">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latin typeface="Garamond"/>
                          <a:ea typeface="Garamond"/>
                          <a:cs typeface="Garamond"/>
                          <a:sym typeface="Garamond"/>
                        </a:rPr>
                        <a:t>Ailerons </a:t>
                      </a:r>
                      <a:endParaRPr sz="2600" b="1" u="none" strike="noStrike" cap="none">
                        <a:latin typeface="Garamond"/>
                        <a:ea typeface="Garamond"/>
                        <a:cs typeface="Garamond"/>
                        <a:sym typeface="Garamond"/>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latin typeface="Garamond"/>
                          <a:ea typeface="Garamond"/>
                          <a:cs typeface="Garamond"/>
                          <a:sym typeface="Garamond"/>
                        </a:rPr>
                        <a:t>2 (1+1)</a:t>
                      </a:r>
                      <a:endParaRPr sz="2600" b="1" u="none" strike="noStrike" cap="none">
                        <a:latin typeface="Garamond"/>
                        <a:ea typeface="Garamond"/>
                        <a:cs typeface="Garamond"/>
                        <a:sym typeface="Garamond"/>
                      </a:endParaRPr>
                    </a:p>
                  </a:txBody>
                  <a:tcPr marL="91425" marR="91425" marT="91425" marB="91425">
                    <a:lnR w="9525" cap="flat" cmpd="sng">
                      <a:solidFill>
                        <a:srgbClr val="9E9E9E"/>
                      </a:solidFill>
                      <a:prstDash val="solid"/>
                      <a:round/>
                      <a:headEnd type="none" w="sm" len="sm"/>
                      <a:tailEnd type="none" w="sm" len="sm"/>
                    </a:lnR>
                  </a:tcPr>
                </a:tc>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latin typeface="Garamond"/>
                          <a:ea typeface="Garamond"/>
                          <a:cs typeface="Garamond"/>
                          <a:sym typeface="Garamond"/>
                        </a:rPr>
                        <a:t>PLA</a:t>
                      </a:r>
                      <a:endParaRPr sz="2600" b="1" u="none" strike="noStrike" cap="none">
                        <a:latin typeface="Garamond"/>
                        <a:ea typeface="Garamond"/>
                        <a:cs typeface="Garamond"/>
                        <a:sym typeface="Garamon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latin typeface="Garamond"/>
                          <a:ea typeface="Garamond"/>
                          <a:cs typeface="Garamond"/>
                          <a:sym typeface="Garamond"/>
                        </a:rPr>
                        <a:t>3D Print</a:t>
                      </a:r>
                      <a:endParaRPr sz="2600" b="1" u="none" strike="noStrike" cap="none">
                        <a:latin typeface="Garamond"/>
                        <a:ea typeface="Garamond"/>
                        <a:cs typeface="Garamond"/>
                        <a:sym typeface="Garamon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4"/>
                  </a:ext>
                </a:extLst>
              </a:tr>
              <a:tr h="368150">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latin typeface="Garamond"/>
                          <a:ea typeface="Garamond"/>
                          <a:cs typeface="Garamond"/>
                          <a:sym typeface="Garamond"/>
                        </a:rPr>
                        <a:t>Skin</a:t>
                      </a:r>
                      <a:endParaRPr sz="2600" b="1" u="none" strike="noStrike" cap="none">
                        <a:latin typeface="Garamond"/>
                        <a:ea typeface="Garamond"/>
                        <a:cs typeface="Garamond"/>
                        <a:sym typeface="Garamond"/>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latin typeface="Garamond"/>
                          <a:ea typeface="Garamond"/>
                          <a:cs typeface="Garamond"/>
                          <a:sym typeface="Garamond"/>
                        </a:rPr>
                        <a:t>1</a:t>
                      </a:r>
                      <a:endParaRPr sz="2600" b="1" u="none" strike="noStrike" cap="none">
                        <a:latin typeface="Garamond"/>
                        <a:ea typeface="Garamond"/>
                        <a:cs typeface="Garamond"/>
                        <a:sym typeface="Garamond"/>
                      </a:endParaRPr>
                    </a:p>
                  </a:txBody>
                  <a:tcPr marL="91425" marR="91425" marT="91425" marB="91425">
                    <a:lnR w="9525" cap="flat" cmpd="sng">
                      <a:solidFill>
                        <a:srgbClr val="9E9E9E"/>
                      </a:solidFill>
                      <a:prstDash val="solid"/>
                      <a:round/>
                      <a:headEnd type="none" w="sm" len="sm"/>
                      <a:tailEnd type="none" w="sm" len="sm"/>
                    </a:lnR>
                  </a:tcPr>
                </a:tc>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latin typeface="Garamond"/>
                          <a:ea typeface="Garamond"/>
                          <a:cs typeface="Garamond"/>
                          <a:sym typeface="Garamond"/>
                        </a:rPr>
                        <a:t>Aluminium </a:t>
                      </a:r>
                      <a:endParaRPr sz="2600" b="1" u="none" strike="noStrike" cap="none">
                        <a:latin typeface="Garamond"/>
                        <a:ea typeface="Garamond"/>
                        <a:cs typeface="Garamond"/>
                        <a:sym typeface="Garamon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latin typeface="Garamond"/>
                          <a:ea typeface="Garamond"/>
                          <a:cs typeface="Garamond"/>
                          <a:sym typeface="Garamond"/>
                        </a:rPr>
                        <a:t>Machining</a:t>
                      </a:r>
                      <a:endParaRPr sz="2600" b="1" u="none" strike="noStrike" cap="none">
                        <a:latin typeface="Garamond"/>
                        <a:ea typeface="Garamond"/>
                        <a:cs typeface="Garamond"/>
                        <a:sym typeface="Garamon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5"/>
                  </a:ext>
                </a:extLst>
              </a:tr>
            </a:tbl>
          </a:graphicData>
        </a:graphic>
      </p:graphicFrame>
      <p:sp>
        <p:nvSpPr>
          <p:cNvPr id="313" name="Google Shape;313;g30c29fd5062_0_0"/>
          <p:cNvSpPr txBox="1"/>
          <p:nvPr/>
        </p:nvSpPr>
        <p:spPr>
          <a:xfrm>
            <a:off x="5391150" y="89525"/>
            <a:ext cx="7505700" cy="738900"/>
          </a:xfrm>
          <a:prstGeom prst="rect">
            <a:avLst/>
          </a:prstGeom>
          <a:noFill/>
          <a:ln w="9525" cap="flat" cmpd="sng">
            <a:solidFill>
              <a:schemeClr val="lt1"/>
            </a:solidFill>
            <a:prstDash val="solid"/>
            <a:round/>
            <a:headEnd type="none" w="sm" len="sm"/>
            <a:tailEnd type="none" w="sm" len="sm"/>
          </a:ln>
        </p:spPr>
        <p:txBody>
          <a:bodyPr spcFirstLastPara="1" wrap="square" lIns="0" tIns="0" rIns="0" bIns="0" anchor="t" anchorCtr="0">
            <a:spAutoFit/>
          </a:bodyPr>
          <a:lstStyle/>
          <a:p>
            <a:pPr marL="0" marR="0" lvl="0" indent="0" algn="ctr" rtl="0">
              <a:lnSpc>
                <a:spcPct val="139979"/>
              </a:lnSpc>
              <a:spcBef>
                <a:spcPts val="0"/>
              </a:spcBef>
              <a:spcAft>
                <a:spcPts val="0"/>
              </a:spcAft>
              <a:buClr>
                <a:srgbClr val="000000"/>
              </a:buClr>
              <a:buSzPts val="4800"/>
              <a:buFont typeface="Arial"/>
              <a:buNone/>
            </a:pPr>
            <a:r>
              <a:rPr lang="en-US" sz="4800" b="1" i="0" u="sng" strike="noStrike" cap="none">
                <a:solidFill>
                  <a:schemeClr val="dk1"/>
                </a:solidFill>
                <a:latin typeface="Garamond"/>
                <a:ea typeface="Garamond"/>
                <a:cs typeface="Garamond"/>
                <a:sym typeface="Garamond"/>
              </a:rPr>
              <a:t>Fabrication Summary</a:t>
            </a:r>
            <a:endParaRPr sz="1400" b="0" i="0" u="none" strike="noStrike" cap="none">
              <a:solidFill>
                <a:schemeClr val="dk1"/>
              </a:solidFill>
              <a:latin typeface="Garamond"/>
              <a:ea typeface="Garamond"/>
              <a:cs typeface="Garamond"/>
              <a:sym typeface="Garamon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graphicFrame>
        <p:nvGraphicFramePr>
          <p:cNvPr id="318" name="Google Shape;318;g30c29fd5062_0_14"/>
          <p:cNvGraphicFramePr/>
          <p:nvPr/>
        </p:nvGraphicFramePr>
        <p:xfrm>
          <a:off x="119113" y="980825"/>
          <a:ext cx="18034925" cy="6461430"/>
        </p:xfrm>
        <a:graphic>
          <a:graphicData uri="http://schemas.openxmlformats.org/drawingml/2006/table">
            <a:tbl>
              <a:tblPr>
                <a:noFill/>
                <a:tableStyleId>{3E1FD201-35C3-44A9-9B88-6110D3ED1A5F}</a:tableStyleId>
              </a:tblPr>
              <a:tblGrid>
                <a:gridCol w="5969625">
                  <a:extLst>
                    <a:ext uri="{9D8B030D-6E8A-4147-A177-3AD203B41FA5}">
                      <a16:colId xmlns:a16="http://schemas.microsoft.com/office/drawing/2014/main" val="20000"/>
                    </a:ext>
                  </a:extLst>
                </a:gridCol>
                <a:gridCol w="3019125">
                  <a:extLst>
                    <a:ext uri="{9D8B030D-6E8A-4147-A177-3AD203B41FA5}">
                      <a16:colId xmlns:a16="http://schemas.microsoft.com/office/drawing/2014/main" val="20001"/>
                    </a:ext>
                  </a:extLst>
                </a:gridCol>
                <a:gridCol w="4125050">
                  <a:extLst>
                    <a:ext uri="{9D8B030D-6E8A-4147-A177-3AD203B41FA5}">
                      <a16:colId xmlns:a16="http://schemas.microsoft.com/office/drawing/2014/main" val="20002"/>
                    </a:ext>
                  </a:extLst>
                </a:gridCol>
                <a:gridCol w="4921125">
                  <a:extLst>
                    <a:ext uri="{9D8B030D-6E8A-4147-A177-3AD203B41FA5}">
                      <a16:colId xmlns:a16="http://schemas.microsoft.com/office/drawing/2014/main" val="20003"/>
                    </a:ext>
                  </a:extLst>
                </a:gridCol>
              </a:tblGrid>
              <a:tr h="620050">
                <a:tc>
                  <a:txBody>
                    <a:bodyPr/>
                    <a:lstStyle/>
                    <a:p>
                      <a:pPr marL="0" marR="0" lvl="0" indent="0" algn="ctr" rtl="0">
                        <a:lnSpc>
                          <a:spcPct val="100000"/>
                        </a:lnSpc>
                        <a:spcBef>
                          <a:spcPts val="0"/>
                        </a:spcBef>
                        <a:spcAft>
                          <a:spcPts val="0"/>
                        </a:spcAft>
                        <a:buClr>
                          <a:srgbClr val="000000"/>
                        </a:buClr>
                        <a:buSzPts val="3200"/>
                        <a:buFont typeface="Arial"/>
                        <a:buNone/>
                      </a:pPr>
                      <a:r>
                        <a:rPr lang="en-US" sz="3200" b="1" u="none" strike="noStrike" cap="none">
                          <a:solidFill>
                            <a:schemeClr val="dk1"/>
                          </a:solidFill>
                          <a:latin typeface="Garamond"/>
                          <a:ea typeface="Garamond"/>
                          <a:cs typeface="Garamond"/>
                          <a:sym typeface="Garamond"/>
                        </a:rPr>
                        <a:t>Part</a:t>
                      </a:r>
                      <a:endParaRPr sz="3200" b="1" u="none" strike="noStrike" cap="none">
                        <a:latin typeface="Garamond"/>
                        <a:ea typeface="Garamond"/>
                        <a:cs typeface="Garamond"/>
                        <a:sym typeface="Garamond"/>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3200"/>
                        <a:buFont typeface="Arial"/>
                        <a:buNone/>
                      </a:pPr>
                      <a:r>
                        <a:rPr lang="en-US" sz="3200" b="1" u="none" strike="noStrike" cap="none">
                          <a:latin typeface="Garamond"/>
                          <a:ea typeface="Garamond"/>
                          <a:cs typeface="Garamond"/>
                          <a:sym typeface="Garamond"/>
                        </a:rPr>
                        <a:t>Qty</a:t>
                      </a:r>
                      <a:endParaRPr sz="3200" b="1" u="none" strike="noStrike" cap="none">
                        <a:latin typeface="Garamond"/>
                        <a:ea typeface="Garamond"/>
                        <a:cs typeface="Garamond"/>
                        <a:sym typeface="Garamond"/>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3200"/>
                        <a:buFont typeface="Arial"/>
                        <a:buNone/>
                      </a:pPr>
                      <a:r>
                        <a:rPr lang="en-US" sz="3200" b="1" u="none" strike="noStrike" cap="none">
                          <a:latin typeface="Garamond"/>
                          <a:ea typeface="Garamond"/>
                          <a:cs typeface="Garamond"/>
                          <a:sym typeface="Garamond"/>
                        </a:rPr>
                        <a:t>Material</a:t>
                      </a:r>
                      <a:endParaRPr sz="3200" b="1" u="none" strike="noStrike" cap="none">
                        <a:latin typeface="Garamond"/>
                        <a:ea typeface="Garamond"/>
                        <a:cs typeface="Garamond"/>
                        <a:sym typeface="Garamond"/>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3200"/>
                        <a:buFont typeface="Arial"/>
                        <a:buNone/>
                      </a:pPr>
                      <a:r>
                        <a:rPr lang="en-US" sz="3200" b="1" u="none" strike="noStrike" cap="none">
                          <a:latin typeface="Garamond"/>
                          <a:ea typeface="Garamond"/>
                          <a:cs typeface="Garamond"/>
                          <a:sym typeface="Garamond"/>
                        </a:rPr>
                        <a:t>Fabrication Process</a:t>
                      </a:r>
                      <a:endParaRPr sz="3200" b="1" u="none" strike="noStrike" cap="none">
                        <a:latin typeface="Garamond"/>
                        <a:ea typeface="Garamond"/>
                        <a:cs typeface="Garamond"/>
                        <a:sym typeface="Garamond"/>
                      </a:endParaRPr>
                    </a:p>
                  </a:txBody>
                  <a:tcPr marL="91425" marR="91425" marT="91425" marB="91425"/>
                </a:tc>
                <a:extLst>
                  <a:ext uri="{0D108BD9-81ED-4DB2-BD59-A6C34878D82A}">
                    <a16:rowId xmlns:a16="http://schemas.microsoft.com/office/drawing/2014/main" val="10000"/>
                  </a:ext>
                </a:extLst>
              </a:tr>
              <a:tr h="368150">
                <a:tc gridSpan="4">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solidFill>
                            <a:schemeClr val="lt1"/>
                          </a:solidFill>
                          <a:latin typeface="Garamond"/>
                          <a:ea typeface="Garamond"/>
                          <a:cs typeface="Garamond"/>
                          <a:sym typeface="Garamond"/>
                        </a:rPr>
                        <a:t>Empennage </a:t>
                      </a:r>
                      <a:endParaRPr sz="3200" b="1" u="none" strike="noStrike" cap="none">
                        <a:solidFill>
                          <a:schemeClr val="lt1"/>
                        </a:solidFill>
                        <a:latin typeface="Garamond"/>
                        <a:ea typeface="Garamond"/>
                        <a:cs typeface="Garamond"/>
                        <a:sym typeface="Garamond"/>
                      </a:endParaRPr>
                    </a:p>
                  </a:txBody>
                  <a:tcPr marL="91425" marR="91425" marT="91425" marB="91425">
                    <a:solidFill>
                      <a:schemeClr val="dk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368150">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solidFill>
                            <a:schemeClr val="dk1"/>
                          </a:solidFill>
                          <a:latin typeface="Garamond"/>
                          <a:ea typeface="Garamond"/>
                          <a:cs typeface="Garamond"/>
                          <a:sym typeface="Garamond"/>
                        </a:rPr>
                        <a:t>Tail Boom</a:t>
                      </a:r>
                      <a:endParaRPr sz="2600" b="1" u="none" strike="noStrike" cap="none">
                        <a:latin typeface="Garamond"/>
                        <a:ea typeface="Garamond"/>
                        <a:cs typeface="Garamond"/>
                        <a:sym typeface="Garamond"/>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latin typeface="Garamond"/>
                          <a:ea typeface="Garamond"/>
                          <a:cs typeface="Garamond"/>
                          <a:sym typeface="Garamond"/>
                        </a:rPr>
                        <a:t>1</a:t>
                      </a:r>
                      <a:endParaRPr sz="2600" b="1" u="none" strike="noStrike" cap="none">
                        <a:latin typeface="Garamond"/>
                        <a:ea typeface="Garamond"/>
                        <a:cs typeface="Garamond"/>
                        <a:sym typeface="Garamond"/>
                      </a:endParaRPr>
                    </a:p>
                  </a:txBody>
                  <a:tcPr marL="91425" marR="91425" marT="91425" marB="91425"/>
                </a:tc>
                <a:tc>
                  <a:txBody>
                    <a:bodyPr/>
                    <a:lstStyle/>
                    <a:p>
                      <a:pPr marL="0" marR="0" lvl="0" indent="0" algn="ctr" rtl="0">
                        <a:lnSpc>
                          <a:spcPct val="100000"/>
                        </a:lnSpc>
                        <a:spcBef>
                          <a:spcPts val="0"/>
                        </a:spcBef>
                        <a:spcAft>
                          <a:spcPts val="0"/>
                        </a:spcAft>
                        <a:buClr>
                          <a:schemeClr val="dk1"/>
                        </a:buClr>
                        <a:buSzPts val="1100"/>
                        <a:buFont typeface="Arial"/>
                        <a:buNone/>
                      </a:pPr>
                      <a:r>
                        <a:rPr lang="en-US" sz="2600" b="1" u="none" strike="noStrike" cap="none">
                          <a:solidFill>
                            <a:schemeClr val="dk1"/>
                          </a:solidFill>
                          <a:latin typeface="Garamond"/>
                          <a:ea typeface="Garamond"/>
                          <a:cs typeface="Garamond"/>
                          <a:sym typeface="Garamond"/>
                        </a:rPr>
                        <a:t>Aluminium</a:t>
                      </a:r>
                      <a:r>
                        <a:rPr lang="en-US" sz="1500" u="none" strike="noStrike" cap="none">
                          <a:solidFill>
                            <a:srgbClr val="1F1F1F"/>
                          </a:solidFill>
                          <a:highlight>
                            <a:schemeClr val="lt1"/>
                          </a:highlight>
                        </a:rPr>
                        <a:t> </a:t>
                      </a:r>
                      <a:endParaRPr sz="2600" b="1" u="none" strike="noStrike" cap="none">
                        <a:latin typeface="Garamond"/>
                        <a:ea typeface="Garamond"/>
                        <a:cs typeface="Garamond"/>
                        <a:sym typeface="Garamond"/>
                      </a:endParaRPr>
                    </a:p>
                  </a:txBody>
                  <a:tcPr marL="91425" marR="91425" marT="91425" marB="91425"/>
                </a:tc>
                <a:tc>
                  <a:txBody>
                    <a:bodyPr/>
                    <a:lstStyle/>
                    <a:p>
                      <a:pPr marL="0" marR="0" lvl="0" indent="0" algn="ctr" rtl="0">
                        <a:lnSpc>
                          <a:spcPct val="100000"/>
                        </a:lnSpc>
                        <a:spcBef>
                          <a:spcPts val="0"/>
                        </a:spcBef>
                        <a:spcAft>
                          <a:spcPts val="0"/>
                        </a:spcAft>
                        <a:buClr>
                          <a:schemeClr val="dk1"/>
                        </a:buClr>
                        <a:buSzPts val="1100"/>
                        <a:buFont typeface="Arial"/>
                        <a:buNone/>
                      </a:pPr>
                      <a:r>
                        <a:rPr lang="en-US" sz="2600" b="1" u="none" strike="noStrike" cap="none">
                          <a:solidFill>
                            <a:schemeClr val="dk1"/>
                          </a:solidFill>
                          <a:latin typeface="Garamond"/>
                          <a:ea typeface="Garamond"/>
                          <a:cs typeface="Garamond"/>
                          <a:sym typeface="Garamond"/>
                        </a:rPr>
                        <a:t>Machining</a:t>
                      </a:r>
                      <a:endParaRPr sz="1400" u="none" strike="noStrike" cap="none"/>
                    </a:p>
                  </a:txBody>
                  <a:tcPr marL="91425" marR="91425" marT="91425" marB="91425"/>
                </a:tc>
                <a:extLst>
                  <a:ext uri="{0D108BD9-81ED-4DB2-BD59-A6C34878D82A}">
                    <a16:rowId xmlns:a16="http://schemas.microsoft.com/office/drawing/2014/main" val="10002"/>
                  </a:ext>
                </a:extLst>
              </a:tr>
              <a:tr h="368150">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solidFill>
                            <a:schemeClr val="dk1"/>
                          </a:solidFill>
                          <a:latin typeface="Garamond"/>
                          <a:ea typeface="Garamond"/>
                          <a:cs typeface="Garamond"/>
                          <a:sym typeface="Garamond"/>
                        </a:rPr>
                        <a:t>Tail Boom Adapter</a:t>
                      </a:r>
                      <a:endParaRPr sz="2600" b="1" u="none" strike="noStrike" cap="none">
                        <a:solidFill>
                          <a:schemeClr val="dk1"/>
                        </a:solidFill>
                        <a:latin typeface="Garamond"/>
                        <a:ea typeface="Garamond"/>
                        <a:cs typeface="Garamond"/>
                        <a:sym typeface="Garamond"/>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latin typeface="Garamond"/>
                          <a:ea typeface="Garamond"/>
                          <a:cs typeface="Garamond"/>
                          <a:sym typeface="Garamond"/>
                        </a:rPr>
                        <a:t>1</a:t>
                      </a:r>
                      <a:endParaRPr sz="2600" b="1" u="none" strike="noStrike" cap="none">
                        <a:latin typeface="Garamond"/>
                        <a:ea typeface="Garamond"/>
                        <a:cs typeface="Garamond"/>
                        <a:sym typeface="Garamond"/>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solidFill>
                            <a:schemeClr val="dk1"/>
                          </a:solidFill>
                          <a:latin typeface="Garamond"/>
                          <a:ea typeface="Garamond"/>
                          <a:cs typeface="Garamond"/>
                          <a:sym typeface="Garamond"/>
                        </a:rPr>
                        <a:t>PLA</a:t>
                      </a:r>
                      <a:endParaRPr sz="2600" b="1" u="none" strike="noStrike" cap="none">
                        <a:solidFill>
                          <a:schemeClr val="dk1"/>
                        </a:solidFill>
                        <a:latin typeface="Garamond"/>
                        <a:ea typeface="Garamond"/>
                        <a:cs typeface="Garamond"/>
                        <a:sym typeface="Garamond"/>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solidFill>
                            <a:schemeClr val="dk1"/>
                          </a:solidFill>
                          <a:latin typeface="Garamond"/>
                          <a:ea typeface="Garamond"/>
                          <a:cs typeface="Garamond"/>
                          <a:sym typeface="Garamond"/>
                        </a:rPr>
                        <a:t>3D Print</a:t>
                      </a:r>
                      <a:endParaRPr sz="2600" b="1" u="none" strike="noStrike" cap="none">
                        <a:solidFill>
                          <a:schemeClr val="dk1"/>
                        </a:solidFill>
                        <a:latin typeface="Garamond"/>
                        <a:ea typeface="Garamond"/>
                        <a:cs typeface="Garamond"/>
                        <a:sym typeface="Garamond"/>
                      </a:endParaRPr>
                    </a:p>
                  </a:txBody>
                  <a:tcPr marL="91425" marR="91425" marT="91425" marB="91425"/>
                </a:tc>
                <a:extLst>
                  <a:ext uri="{0D108BD9-81ED-4DB2-BD59-A6C34878D82A}">
                    <a16:rowId xmlns:a16="http://schemas.microsoft.com/office/drawing/2014/main" val="10003"/>
                  </a:ext>
                </a:extLst>
              </a:tr>
              <a:tr h="368150">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solidFill>
                            <a:schemeClr val="dk1"/>
                          </a:solidFill>
                          <a:latin typeface="Garamond"/>
                          <a:ea typeface="Garamond"/>
                          <a:cs typeface="Garamond"/>
                          <a:sym typeface="Garamond"/>
                        </a:rPr>
                        <a:t>Horizontal Tail</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solidFill>
                            <a:schemeClr val="dk1"/>
                          </a:solidFill>
                          <a:latin typeface="Garamond"/>
                          <a:ea typeface="Garamond"/>
                          <a:cs typeface="Garamond"/>
                          <a:sym typeface="Garamond"/>
                        </a:rPr>
                        <a:t>2</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latin typeface="Garamond"/>
                          <a:ea typeface="Garamond"/>
                          <a:cs typeface="Garamond"/>
                          <a:sym typeface="Garamond"/>
                        </a:rPr>
                        <a:t>PLA</a:t>
                      </a:r>
                      <a:endParaRPr sz="2600" b="1" u="none" strike="noStrike" cap="none">
                        <a:solidFill>
                          <a:schemeClr val="dk1"/>
                        </a:solidFill>
                        <a:latin typeface="Garamond"/>
                        <a:ea typeface="Garamond"/>
                        <a:cs typeface="Garamond"/>
                        <a:sym typeface="Garamond"/>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solidFill>
                            <a:schemeClr val="dk1"/>
                          </a:solidFill>
                          <a:latin typeface="Garamond"/>
                          <a:ea typeface="Garamond"/>
                          <a:cs typeface="Garamond"/>
                          <a:sym typeface="Garamond"/>
                        </a:rPr>
                        <a:t>3D Print</a:t>
                      </a:r>
                      <a:endParaRPr sz="1400" u="none" strike="noStrike" cap="none"/>
                    </a:p>
                  </a:txBody>
                  <a:tcPr marL="91425" marR="91425" marT="91425" marB="91425"/>
                </a:tc>
                <a:extLst>
                  <a:ext uri="{0D108BD9-81ED-4DB2-BD59-A6C34878D82A}">
                    <a16:rowId xmlns:a16="http://schemas.microsoft.com/office/drawing/2014/main" val="10004"/>
                  </a:ext>
                </a:extLst>
              </a:tr>
              <a:tr h="368150">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solidFill>
                            <a:schemeClr val="dk1"/>
                          </a:solidFill>
                          <a:latin typeface="Garamond"/>
                          <a:ea typeface="Garamond"/>
                          <a:cs typeface="Garamond"/>
                          <a:sym typeface="Garamond"/>
                        </a:rPr>
                        <a:t>Elevator</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solidFill>
                            <a:schemeClr val="dk1"/>
                          </a:solidFill>
                          <a:latin typeface="Garamond"/>
                          <a:ea typeface="Garamond"/>
                          <a:cs typeface="Garamond"/>
                          <a:sym typeface="Garamond"/>
                        </a:rPr>
                        <a:t>2</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solidFill>
                            <a:schemeClr val="dk1"/>
                          </a:solidFill>
                          <a:latin typeface="Garamond"/>
                          <a:ea typeface="Garamond"/>
                          <a:cs typeface="Garamond"/>
                          <a:sym typeface="Garamond"/>
                        </a:rPr>
                        <a:t>PLA</a:t>
                      </a:r>
                      <a:endParaRPr sz="2600" b="1" u="none" strike="noStrike" cap="none">
                        <a:solidFill>
                          <a:schemeClr val="dk1"/>
                        </a:solidFill>
                        <a:latin typeface="Garamond"/>
                        <a:ea typeface="Garamond"/>
                        <a:cs typeface="Garamond"/>
                        <a:sym typeface="Garamond"/>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solidFill>
                            <a:schemeClr val="dk1"/>
                          </a:solidFill>
                          <a:latin typeface="Garamond"/>
                          <a:ea typeface="Garamond"/>
                          <a:cs typeface="Garamond"/>
                          <a:sym typeface="Garamond"/>
                        </a:rPr>
                        <a:t>3D Print</a:t>
                      </a:r>
                      <a:endParaRPr sz="1400" u="none" strike="noStrike" cap="none"/>
                    </a:p>
                  </a:txBody>
                  <a:tcPr marL="91425" marR="91425" marT="91425" marB="91425"/>
                </a:tc>
                <a:extLst>
                  <a:ext uri="{0D108BD9-81ED-4DB2-BD59-A6C34878D82A}">
                    <a16:rowId xmlns:a16="http://schemas.microsoft.com/office/drawing/2014/main" val="10005"/>
                  </a:ext>
                </a:extLst>
              </a:tr>
              <a:tr h="368150">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solidFill>
                            <a:schemeClr val="dk1"/>
                          </a:solidFill>
                          <a:latin typeface="Garamond"/>
                          <a:ea typeface="Garamond"/>
                          <a:cs typeface="Garamond"/>
                          <a:sym typeface="Garamond"/>
                        </a:rPr>
                        <a:t>Vertical Tail</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solidFill>
                            <a:schemeClr val="dk1"/>
                          </a:solidFill>
                          <a:latin typeface="Garamond"/>
                          <a:ea typeface="Garamond"/>
                          <a:cs typeface="Garamond"/>
                          <a:sym typeface="Garamond"/>
                        </a:rPr>
                        <a:t>1</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solidFill>
                            <a:schemeClr val="dk1"/>
                          </a:solidFill>
                          <a:latin typeface="Garamond"/>
                          <a:ea typeface="Garamond"/>
                          <a:cs typeface="Garamond"/>
                          <a:sym typeface="Garamond"/>
                        </a:rPr>
                        <a:t>PLA</a:t>
                      </a:r>
                      <a:endParaRPr sz="2600" b="1" u="none" strike="noStrike" cap="none">
                        <a:solidFill>
                          <a:schemeClr val="dk1"/>
                        </a:solidFill>
                        <a:latin typeface="Garamond"/>
                        <a:ea typeface="Garamond"/>
                        <a:cs typeface="Garamond"/>
                        <a:sym typeface="Garamond"/>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solidFill>
                            <a:schemeClr val="dk1"/>
                          </a:solidFill>
                          <a:latin typeface="Garamond"/>
                          <a:ea typeface="Garamond"/>
                          <a:cs typeface="Garamond"/>
                          <a:sym typeface="Garamond"/>
                        </a:rPr>
                        <a:t>3D Print</a:t>
                      </a:r>
                      <a:endParaRPr sz="1400" u="none" strike="noStrike" cap="none"/>
                    </a:p>
                  </a:txBody>
                  <a:tcPr marL="91425" marR="91425" marT="91425" marB="91425"/>
                </a:tc>
                <a:extLst>
                  <a:ext uri="{0D108BD9-81ED-4DB2-BD59-A6C34878D82A}">
                    <a16:rowId xmlns:a16="http://schemas.microsoft.com/office/drawing/2014/main" val="10006"/>
                  </a:ext>
                </a:extLst>
              </a:tr>
              <a:tr h="368150">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solidFill>
                            <a:schemeClr val="dk1"/>
                          </a:solidFill>
                          <a:latin typeface="Garamond"/>
                          <a:ea typeface="Garamond"/>
                          <a:cs typeface="Garamond"/>
                          <a:sym typeface="Garamond"/>
                        </a:rPr>
                        <a:t>Rudder</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solidFill>
                            <a:schemeClr val="dk1"/>
                          </a:solidFill>
                          <a:latin typeface="Garamond"/>
                          <a:ea typeface="Garamond"/>
                          <a:cs typeface="Garamond"/>
                          <a:sym typeface="Garamond"/>
                        </a:rPr>
                        <a:t>1</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solidFill>
                            <a:schemeClr val="dk1"/>
                          </a:solidFill>
                          <a:latin typeface="Garamond"/>
                          <a:ea typeface="Garamond"/>
                          <a:cs typeface="Garamond"/>
                          <a:sym typeface="Garamond"/>
                        </a:rPr>
                        <a:t>PLA</a:t>
                      </a:r>
                      <a:endParaRPr sz="2600" b="1" u="none" strike="noStrike" cap="none">
                        <a:solidFill>
                          <a:schemeClr val="dk1"/>
                        </a:solidFill>
                        <a:latin typeface="Garamond"/>
                        <a:ea typeface="Garamond"/>
                        <a:cs typeface="Garamond"/>
                        <a:sym typeface="Garamond"/>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solidFill>
                            <a:schemeClr val="dk1"/>
                          </a:solidFill>
                          <a:latin typeface="Garamond"/>
                          <a:ea typeface="Garamond"/>
                          <a:cs typeface="Garamond"/>
                          <a:sym typeface="Garamond"/>
                        </a:rPr>
                        <a:t>3D Print</a:t>
                      </a:r>
                      <a:endParaRPr sz="1400" u="none" strike="noStrike" cap="none"/>
                    </a:p>
                  </a:txBody>
                  <a:tcPr marL="91425" marR="91425" marT="91425" marB="91425"/>
                </a:tc>
                <a:extLst>
                  <a:ext uri="{0D108BD9-81ED-4DB2-BD59-A6C34878D82A}">
                    <a16:rowId xmlns:a16="http://schemas.microsoft.com/office/drawing/2014/main" val="10007"/>
                  </a:ext>
                </a:extLst>
              </a:tr>
              <a:tr h="368150">
                <a:tc gridSpan="4">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solidFill>
                            <a:schemeClr val="lt1"/>
                          </a:solidFill>
                          <a:latin typeface="Garamond"/>
                          <a:ea typeface="Garamond"/>
                          <a:cs typeface="Garamond"/>
                          <a:sym typeface="Garamond"/>
                        </a:rPr>
                        <a:t>Landing Gear</a:t>
                      </a:r>
                      <a:endParaRPr sz="2600" b="1" u="none" strike="noStrike" cap="none">
                        <a:solidFill>
                          <a:schemeClr val="lt1"/>
                        </a:solidFill>
                        <a:latin typeface="Garamond"/>
                        <a:ea typeface="Garamond"/>
                        <a:cs typeface="Garamond"/>
                        <a:sym typeface="Garamon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solidFill>
                      <a:schemeClr val="dk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68150">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latin typeface="Garamond"/>
                          <a:ea typeface="Garamond"/>
                          <a:cs typeface="Garamond"/>
                          <a:sym typeface="Garamond"/>
                        </a:rPr>
                        <a:t>Struts</a:t>
                      </a:r>
                      <a:endParaRPr sz="2600" b="1" u="none" strike="noStrike" cap="none">
                        <a:latin typeface="Garamond"/>
                        <a:ea typeface="Garamond"/>
                        <a:cs typeface="Garamond"/>
                        <a:sym typeface="Garamond"/>
                      </a:endParaRPr>
                    </a:p>
                  </a:txBody>
                  <a:tcPr marL="91425" marR="91425" marT="91425" marB="91425">
                    <a:lnT w="9525" cap="flat" cmpd="sng">
                      <a:solidFill>
                        <a:srgbClr val="9E9E9E"/>
                      </a:solidFill>
                      <a:prstDash val="solid"/>
                      <a:round/>
                      <a:headEnd type="none" w="sm" len="sm"/>
                      <a:tailEnd type="none" w="sm" len="sm"/>
                    </a:lnT>
                  </a:tcPr>
                </a:tc>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latin typeface="Garamond"/>
                          <a:ea typeface="Garamond"/>
                          <a:cs typeface="Garamond"/>
                          <a:sym typeface="Garamond"/>
                        </a:rPr>
                        <a:t>1</a:t>
                      </a:r>
                      <a:endParaRPr sz="2600" b="1" u="none" strike="noStrike" cap="none">
                        <a:latin typeface="Garamond"/>
                        <a:ea typeface="Garamond"/>
                        <a:cs typeface="Garamond"/>
                        <a:sym typeface="Garamond"/>
                      </a:endParaRPr>
                    </a:p>
                  </a:txBody>
                  <a:tcPr marL="91425" marR="91425" marT="91425" marB="91425">
                    <a:lnT w="9525" cap="flat" cmpd="sng">
                      <a:solidFill>
                        <a:srgbClr val="9E9E9E"/>
                      </a:solidFill>
                      <a:prstDash val="solid"/>
                      <a:round/>
                      <a:headEnd type="none" w="sm" len="sm"/>
                      <a:tailEnd type="none" w="sm" len="sm"/>
                    </a:lnT>
                  </a:tcPr>
                </a:tc>
                <a:tc>
                  <a:txBody>
                    <a:bodyPr/>
                    <a:lstStyle/>
                    <a:p>
                      <a:pPr marL="0" marR="0" lvl="0" indent="0" algn="ctr" rtl="0">
                        <a:lnSpc>
                          <a:spcPct val="100000"/>
                        </a:lnSpc>
                        <a:spcBef>
                          <a:spcPts val="0"/>
                        </a:spcBef>
                        <a:spcAft>
                          <a:spcPts val="0"/>
                        </a:spcAft>
                        <a:buClr>
                          <a:schemeClr val="dk1"/>
                        </a:buClr>
                        <a:buSzPts val="1100"/>
                        <a:buFont typeface="Arial"/>
                        <a:buNone/>
                      </a:pPr>
                      <a:r>
                        <a:rPr lang="en-US" sz="2600" b="1" u="none" strike="noStrike" cap="none">
                          <a:solidFill>
                            <a:schemeClr val="dk1"/>
                          </a:solidFill>
                          <a:latin typeface="Garamond"/>
                          <a:ea typeface="Garamond"/>
                          <a:cs typeface="Garamond"/>
                          <a:sym typeface="Garamond"/>
                        </a:rPr>
                        <a:t>Aluminium </a:t>
                      </a:r>
                      <a:endParaRPr sz="2600" b="1" u="none" strike="noStrike" cap="none">
                        <a:latin typeface="Garamond"/>
                        <a:ea typeface="Garamond"/>
                        <a:cs typeface="Garamond"/>
                        <a:sym typeface="Garamond"/>
                      </a:endParaRPr>
                    </a:p>
                  </a:txBody>
                  <a:tcPr marL="91425" marR="91425" marT="91425" marB="91425">
                    <a:lnT w="9525" cap="flat" cmpd="sng">
                      <a:solidFill>
                        <a:srgbClr val="9E9E9E"/>
                      </a:solidFill>
                      <a:prstDash val="solid"/>
                      <a:round/>
                      <a:headEnd type="none" w="sm" len="sm"/>
                      <a:tailEnd type="none" w="sm" len="sm"/>
                    </a:lnT>
                  </a:tcPr>
                </a:tc>
                <a:tc>
                  <a:txBody>
                    <a:bodyPr/>
                    <a:lstStyle/>
                    <a:p>
                      <a:pPr marL="0" marR="0" lvl="0" indent="0" algn="ctr" rtl="0">
                        <a:lnSpc>
                          <a:spcPct val="100000"/>
                        </a:lnSpc>
                        <a:spcBef>
                          <a:spcPts val="0"/>
                        </a:spcBef>
                        <a:spcAft>
                          <a:spcPts val="0"/>
                        </a:spcAft>
                        <a:buClr>
                          <a:schemeClr val="dk1"/>
                        </a:buClr>
                        <a:buSzPts val="1100"/>
                        <a:buFont typeface="Arial"/>
                        <a:buNone/>
                      </a:pPr>
                      <a:r>
                        <a:rPr lang="en-US" sz="2600" b="1" u="none" strike="noStrike" cap="none">
                          <a:solidFill>
                            <a:schemeClr val="dk1"/>
                          </a:solidFill>
                          <a:latin typeface="Garamond"/>
                          <a:ea typeface="Garamond"/>
                          <a:cs typeface="Garamond"/>
                          <a:sym typeface="Garamond"/>
                        </a:rPr>
                        <a:t>Machining</a:t>
                      </a:r>
                      <a:endParaRPr sz="2600" b="1" u="none" strike="noStrike" cap="none">
                        <a:latin typeface="Garamond"/>
                        <a:ea typeface="Garamond"/>
                        <a:cs typeface="Garamond"/>
                        <a:sym typeface="Garamond"/>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9"/>
                  </a:ext>
                </a:extLst>
              </a:tr>
              <a:tr h="368150">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latin typeface="Garamond"/>
                          <a:ea typeface="Garamond"/>
                          <a:cs typeface="Garamond"/>
                          <a:sym typeface="Garamond"/>
                        </a:rPr>
                        <a:t>Wheels</a:t>
                      </a:r>
                      <a:endParaRPr sz="2600" b="1" u="none" strike="noStrike" cap="none">
                        <a:latin typeface="Garamond"/>
                        <a:ea typeface="Garamond"/>
                        <a:cs typeface="Garamond"/>
                        <a:sym typeface="Garamond"/>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latin typeface="Garamond"/>
                          <a:ea typeface="Garamond"/>
                          <a:cs typeface="Garamond"/>
                          <a:sym typeface="Garamond"/>
                        </a:rPr>
                        <a:t>1</a:t>
                      </a:r>
                      <a:endParaRPr sz="2600" b="1" u="none" strike="noStrike" cap="none">
                        <a:latin typeface="Garamond"/>
                        <a:ea typeface="Garamond"/>
                        <a:cs typeface="Garamond"/>
                        <a:sym typeface="Garamond"/>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latin typeface="Garamond"/>
                          <a:ea typeface="Garamond"/>
                          <a:cs typeface="Garamond"/>
                          <a:sym typeface="Garamond"/>
                        </a:rPr>
                        <a:t>PU</a:t>
                      </a:r>
                      <a:endParaRPr sz="2600" b="1" u="none" strike="noStrike" cap="none">
                        <a:latin typeface="Garamond"/>
                        <a:ea typeface="Garamond"/>
                        <a:cs typeface="Garamond"/>
                        <a:sym typeface="Garamond"/>
                      </a:endParaRPr>
                    </a:p>
                  </a:txBody>
                  <a:tcPr marL="91425" marR="91425" marT="91425" marB="91425">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600"/>
                        <a:buFont typeface="Arial"/>
                        <a:buNone/>
                      </a:pPr>
                      <a:r>
                        <a:rPr lang="en-US" sz="2600" b="1" u="none" strike="noStrike" cap="none">
                          <a:latin typeface="Garamond"/>
                          <a:ea typeface="Garamond"/>
                          <a:cs typeface="Garamond"/>
                          <a:sym typeface="Garamond"/>
                        </a:rPr>
                        <a:t>NA</a:t>
                      </a:r>
                      <a:endParaRPr sz="2600" b="1" u="none" strike="noStrike" cap="none">
                        <a:latin typeface="Garamond"/>
                        <a:ea typeface="Garamond"/>
                        <a:cs typeface="Garamond"/>
                        <a:sym typeface="Garamond"/>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
        <p:nvSpPr>
          <p:cNvPr id="319" name="Google Shape;319;g30c29fd5062_0_14"/>
          <p:cNvSpPr txBox="1"/>
          <p:nvPr/>
        </p:nvSpPr>
        <p:spPr>
          <a:xfrm>
            <a:off x="5391150" y="89525"/>
            <a:ext cx="7505700" cy="738900"/>
          </a:xfrm>
          <a:prstGeom prst="rect">
            <a:avLst/>
          </a:prstGeom>
          <a:noFill/>
          <a:ln w="9525" cap="flat" cmpd="sng">
            <a:solidFill>
              <a:schemeClr val="lt1"/>
            </a:solidFill>
            <a:prstDash val="solid"/>
            <a:round/>
            <a:headEnd type="none" w="sm" len="sm"/>
            <a:tailEnd type="none" w="sm" len="sm"/>
          </a:ln>
        </p:spPr>
        <p:txBody>
          <a:bodyPr spcFirstLastPara="1" wrap="square" lIns="0" tIns="0" rIns="0" bIns="0" anchor="t" anchorCtr="0">
            <a:spAutoFit/>
          </a:bodyPr>
          <a:lstStyle/>
          <a:p>
            <a:pPr marL="0" marR="0" lvl="0" indent="0" algn="ctr" rtl="0">
              <a:lnSpc>
                <a:spcPct val="139979"/>
              </a:lnSpc>
              <a:spcBef>
                <a:spcPts val="0"/>
              </a:spcBef>
              <a:spcAft>
                <a:spcPts val="0"/>
              </a:spcAft>
              <a:buClr>
                <a:srgbClr val="000000"/>
              </a:buClr>
              <a:buSzPts val="4800"/>
              <a:buFont typeface="Arial"/>
              <a:buNone/>
            </a:pPr>
            <a:r>
              <a:rPr lang="en-US" sz="4800" b="1" i="0" u="sng" strike="noStrike" cap="none">
                <a:solidFill>
                  <a:schemeClr val="dk1"/>
                </a:solidFill>
                <a:latin typeface="Garamond"/>
                <a:ea typeface="Garamond"/>
                <a:cs typeface="Garamond"/>
                <a:sym typeface="Garamond"/>
              </a:rPr>
              <a:t>Fabrication Summary</a:t>
            </a:r>
            <a:endParaRPr sz="1400" b="0" i="0" u="none" strike="noStrike" cap="none">
              <a:solidFill>
                <a:schemeClr val="dk1"/>
              </a:solidFill>
              <a:latin typeface="Garamond"/>
              <a:ea typeface="Garamond"/>
              <a:cs typeface="Garamond"/>
              <a:sym typeface="Garamon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g3273b61a002_2_224"/>
          <p:cNvSpPr txBox="1"/>
          <p:nvPr/>
        </p:nvSpPr>
        <p:spPr>
          <a:xfrm>
            <a:off x="387250" y="217175"/>
            <a:ext cx="14527800" cy="738900"/>
          </a:xfrm>
          <a:prstGeom prst="rect">
            <a:avLst/>
          </a:prstGeom>
          <a:noFill/>
          <a:ln w="9525" cap="flat" cmpd="sng">
            <a:solidFill>
              <a:schemeClr val="lt1"/>
            </a:solidFill>
            <a:prstDash val="solid"/>
            <a:round/>
            <a:headEnd type="none" w="sm" len="sm"/>
            <a:tailEnd type="none" w="sm" len="sm"/>
          </a:ln>
        </p:spPr>
        <p:txBody>
          <a:bodyPr spcFirstLastPara="1" wrap="square" lIns="0" tIns="0" rIns="0" bIns="0" anchor="t" anchorCtr="0">
            <a:spAutoFit/>
          </a:bodyPr>
          <a:lstStyle/>
          <a:p>
            <a:pPr marL="0" marR="0" lvl="0" indent="0" algn="l" rtl="0">
              <a:lnSpc>
                <a:spcPct val="139979"/>
              </a:lnSpc>
              <a:spcBef>
                <a:spcPts val="0"/>
              </a:spcBef>
              <a:spcAft>
                <a:spcPts val="0"/>
              </a:spcAft>
              <a:buNone/>
            </a:pPr>
            <a:r>
              <a:rPr lang="en-US" sz="4800" b="1" u="sng">
                <a:solidFill>
                  <a:schemeClr val="dk1"/>
                </a:solidFill>
                <a:latin typeface="Garamond"/>
                <a:ea typeface="Garamond"/>
                <a:cs typeface="Garamond"/>
                <a:sym typeface="Garamond"/>
              </a:rPr>
              <a:t>Contributions</a:t>
            </a:r>
            <a:endParaRPr>
              <a:solidFill>
                <a:schemeClr val="dk1"/>
              </a:solidFill>
              <a:latin typeface="Garamond"/>
              <a:ea typeface="Garamond"/>
              <a:cs typeface="Garamond"/>
              <a:sym typeface="Garamond"/>
            </a:endParaRPr>
          </a:p>
        </p:txBody>
      </p:sp>
      <p:cxnSp>
        <p:nvCxnSpPr>
          <p:cNvPr id="325" name="Google Shape;325;g3273b61a002_2_224"/>
          <p:cNvCxnSpPr/>
          <p:nvPr/>
        </p:nvCxnSpPr>
        <p:spPr>
          <a:xfrm flipH="1">
            <a:off x="8976125" y="29700"/>
            <a:ext cx="21300" cy="10265700"/>
          </a:xfrm>
          <a:prstGeom prst="straightConnector1">
            <a:avLst/>
          </a:prstGeom>
          <a:noFill/>
          <a:ln w="9525" cap="flat" cmpd="sng">
            <a:solidFill>
              <a:schemeClr val="dk2"/>
            </a:solidFill>
            <a:prstDash val="solid"/>
            <a:round/>
            <a:headEnd type="none" w="med" len="med"/>
            <a:tailEnd type="none" w="med" len="med"/>
          </a:ln>
        </p:spPr>
      </p:cxnSp>
      <p:sp>
        <p:nvSpPr>
          <p:cNvPr id="326" name="Google Shape;326;g3273b61a002_2_224"/>
          <p:cNvSpPr txBox="1"/>
          <p:nvPr/>
        </p:nvSpPr>
        <p:spPr>
          <a:xfrm>
            <a:off x="131500" y="1217475"/>
            <a:ext cx="8590200" cy="44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chemeClr val="dk1"/>
                </a:solidFill>
                <a:latin typeface="Garamond"/>
                <a:ea typeface="Garamond"/>
                <a:cs typeface="Garamond"/>
                <a:sym typeface="Garamond"/>
              </a:rPr>
              <a:t>ANISH :</a:t>
            </a:r>
            <a:r>
              <a:rPr lang="en-US" sz="2400">
                <a:solidFill>
                  <a:schemeClr val="dk1"/>
                </a:solidFill>
                <a:latin typeface="Garamond"/>
                <a:ea typeface="Garamond"/>
                <a:cs typeface="Garamond"/>
                <a:sym typeface="Garamond"/>
              </a:rPr>
              <a:t> </a:t>
            </a:r>
            <a:r>
              <a:rPr lang="en-US" sz="2400" b="1">
                <a:solidFill>
                  <a:schemeClr val="dk1"/>
                </a:solidFill>
                <a:latin typeface="Garamond"/>
                <a:ea typeface="Garamond"/>
                <a:cs typeface="Garamond"/>
                <a:sym typeface="Garamond"/>
              </a:rPr>
              <a:t>Report :</a:t>
            </a:r>
            <a:r>
              <a:rPr lang="en-US" sz="2400">
                <a:solidFill>
                  <a:schemeClr val="dk1"/>
                </a:solidFill>
                <a:latin typeface="Garamond"/>
                <a:ea typeface="Garamond"/>
                <a:cs typeface="Garamond"/>
                <a:sym typeface="Garamond"/>
              </a:rPr>
              <a:t> Lift Distribution, Wing SFBM, Spar Design, Wing Idealization and Shear Flow Calculation, Shear Flow Calculations with Stringers and Spar, Fuselage Cross Section Shear Flow Calculations, Longeron Selection, Bulkhead Sizing (Validation), Fabrication Chapter</a:t>
            </a:r>
            <a:endParaRPr sz="2400">
              <a:solidFill>
                <a:schemeClr val="dk1"/>
              </a:solidFill>
              <a:latin typeface="Garamond"/>
              <a:ea typeface="Garamond"/>
              <a:cs typeface="Garamond"/>
              <a:sym typeface="Garamond"/>
            </a:endParaRPr>
          </a:p>
          <a:p>
            <a:pPr marL="0" lvl="0" indent="0" algn="l" rtl="0">
              <a:spcBef>
                <a:spcPts val="0"/>
              </a:spcBef>
              <a:spcAft>
                <a:spcPts val="0"/>
              </a:spcAft>
              <a:buNone/>
            </a:pPr>
            <a:r>
              <a:rPr lang="en-US" sz="2400" b="1">
                <a:solidFill>
                  <a:schemeClr val="dk1"/>
                </a:solidFill>
                <a:latin typeface="Garamond"/>
                <a:ea typeface="Garamond"/>
                <a:cs typeface="Garamond"/>
                <a:sym typeface="Garamond"/>
              </a:rPr>
              <a:t>Fabrication :</a:t>
            </a:r>
            <a:r>
              <a:rPr lang="en-US" sz="2400">
                <a:solidFill>
                  <a:schemeClr val="dk1"/>
                </a:solidFill>
                <a:latin typeface="Garamond"/>
                <a:ea typeface="Garamond"/>
                <a:cs typeface="Garamond"/>
                <a:sym typeface="Garamond"/>
              </a:rPr>
              <a:t> Riveting Rib and Stringer, Attaching Wing Skin, Helped in assembling 1</a:t>
            </a:r>
            <a:r>
              <a:rPr lang="en-US" sz="2400" baseline="30000">
                <a:solidFill>
                  <a:schemeClr val="dk1"/>
                </a:solidFill>
                <a:latin typeface="Garamond"/>
                <a:ea typeface="Garamond"/>
                <a:cs typeface="Garamond"/>
                <a:sym typeface="Garamond"/>
              </a:rPr>
              <a:t>st</a:t>
            </a:r>
            <a:r>
              <a:rPr lang="en-US" sz="2400">
                <a:solidFill>
                  <a:schemeClr val="dk1"/>
                </a:solidFill>
                <a:latin typeface="Garamond"/>
                <a:ea typeface="Garamond"/>
                <a:cs typeface="Garamond"/>
                <a:sym typeface="Garamond"/>
              </a:rPr>
              <a:t> fuselage, 2</a:t>
            </a:r>
            <a:r>
              <a:rPr lang="en-US" sz="2400" baseline="30000">
                <a:solidFill>
                  <a:schemeClr val="dk1"/>
                </a:solidFill>
                <a:latin typeface="Garamond"/>
                <a:ea typeface="Garamond"/>
                <a:cs typeface="Garamond"/>
                <a:sym typeface="Garamond"/>
              </a:rPr>
              <a:t>nd</a:t>
            </a:r>
            <a:r>
              <a:rPr lang="en-US" sz="2400">
                <a:solidFill>
                  <a:schemeClr val="dk1"/>
                </a:solidFill>
                <a:latin typeface="Garamond"/>
                <a:ea typeface="Garamond"/>
                <a:cs typeface="Garamond"/>
                <a:sym typeface="Garamond"/>
              </a:rPr>
              <a:t> fuselage iteration CAD Modelling and 3D Printing, manufacturing longerons and spar, assembling 2</a:t>
            </a:r>
            <a:r>
              <a:rPr lang="en-US" sz="2400" baseline="30000">
                <a:solidFill>
                  <a:schemeClr val="dk1"/>
                </a:solidFill>
                <a:latin typeface="Garamond"/>
                <a:ea typeface="Garamond"/>
                <a:cs typeface="Garamond"/>
                <a:sym typeface="Garamond"/>
              </a:rPr>
              <a:t>nd</a:t>
            </a:r>
            <a:r>
              <a:rPr lang="en-US" sz="2400">
                <a:solidFill>
                  <a:schemeClr val="dk1"/>
                </a:solidFill>
                <a:latin typeface="Garamond"/>
                <a:ea typeface="Garamond"/>
                <a:cs typeface="Garamond"/>
                <a:sym typeface="Garamond"/>
              </a:rPr>
              <a:t> fuselage, brought 2</a:t>
            </a:r>
            <a:r>
              <a:rPr lang="en-US" sz="2400" baseline="30000">
                <a:solidFill>
                  <a:schemeClr val="dk1"/>
                </a:solidFill>
                <a:latin typeface="Garamond"/>
                <a:ea typeface="Garamond"/>
                <a:cs typeface="Garamond"/>
                <a:sym typeface="Garamond"/>
              </a:rPr>
              <a:t>nd</a:t>
            </a:r>
            <a:r>
              <a:rPr lang="en-US" sz="2400">
                <a:solidFill>
                  <a:schemeClr val="dk1"/>
                </a:solidFill>
                <a:latin typeface="Garamond"/>
                <a:ea typeface="Garamond"/>
                <a:cs typeface="Garamond"/>
                <a:sym typeface="Garamond"/>
              </a:rPr>
              <a:t> tail boom, CAD Modelling Empennage and 3D Printing Tail Ribs and Tail Adapter, Manufacturing Tail Spar, Assembling both Horizontal Tails, CAD Modelling Landing Gear Adapter and 3D Printing, attaching Main LG to Adapter and Bulkhead</a:t>
            </a:r>
            <a:endParaRPr sz="2400">
              <a:solidFill>
                <a:schemeClr val="dk1"/>
              </a:solidFill>
              <a:latin typeface="Garamond"/>
              <a:ea typeface="Garamond"/>
              <a:cs typeface="Garamond"/>
              <a:sym typeface="Garamond"/>
            </a:endParaRPr>
          </a:p>
          <a:p>
            <a:pPr marL="0" lvl="0" indent="0" algn="l" rtl="0">
              <a:spcBef>
                <a:spcPts val="0"/>
              </a:spcBef>
              <a:spcAft>
                <a:spcPts val="0"/>
              </a:spcAft>
              <a:buNone/>
            </a:pPr>
            <a:endParaRPr sz="2400">
              <a:solidFill>
                <a:schemeClr val="dk1"/>
              </a:solidFill>
              <a:latin typeface="Garamond"/>
              <a:ea typeface="Garamond"/>
              <a:cs typeface="Garamond"/>
              <a:sym typeface="Garamond"/>
            </a:endParaRPr>
          </a:p>
          <a:p>
            <a:pPr marL="0" lvl="0" indent="0" algn="l" rtl="0">
              <a:spcBef>
                <a:spcPts val="0"/>
              </a:spcBef>
              <a:spcAft>
                <a:spcPts val="0"/>
              </a:spcAft>
              <a:buNone/>
            </a:pPr>
            <a:endParaRPr sz="2400">
              <a:solidFill>
                <a:schemeClr val="dk1"/>
              </a:solidFill>
              <a:latin typeface="Garamond"/>
              <a:ea typeface="Garamond"/>
              <a:cs typeface="Garamond"/>
              <a:sym typeface="Garamond"/>
            </a:endParaRPr>
          </a:p>
        </p:txBody>
      </p:sp>
      <p:sp>
        <p:nvSpPr>
          <p:cNvPr id="327" name="Google Shape;327;g3273b61a002_2_224"/>
          <p:cNvSpPr txBox="1"/>
          <p:nvPr/>
        </p:nvSpPr>
        <p:spPr>
          <a:xfrm>
            <a:off x="237550" y="5671625"/>
            <a:ext cx="8484300" cy="285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200">
              <a:solidFill>
                <a:schemeClr val="dk1"/>
              </a:solidFill>
              <a:latin typeface="Calibri"/>
              <a:ea typeface="Calibri"/>
              <a:cs typeface="Calibri"/>
              <a:sym typeface="Calibri"/>
            </a:endParaRPr>
          </a:p>
        </p:txBody>
      </p:sp>
      <p:sp>
        <p:nvSpPr>
          <p:cNvPr id="328" name="Google Shape;328;g3273b61a002_2_224"/>
          <p:cNvSpPr txBox="1"/>
          <p:nvPr/>
        </p:nvSpPr>
        <p:spPr>
          <a:xfrm>
            <a:off x="131500" y="5481875"/>
            <a:ext cx="8590200" cy="25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chemeClr val="dk1"/>
                </a:solidFill>
                <a:latin typeface="Garamond"/>
                <a:ea typeface="Garamond"/>
                <a:cs typeface="Garamond"/>
                <a:sym typeface="Garamond"/>
              </a:rPr>
              <a:t>Abhigyan:</a:t>
            </a:r>
            <a:r>
              <a:rPr lang="en-US" sz="2400">
                <a:solidFill>
                  <a:schemeClr val="dk1"/>
                </a:solidFill>
                <a:latin typeface="Garamond"/>
                <a:ea typeface="Garamond"/>
                <a:cs typeface="Garamond"/>
                <a:sym typeface="Garamond"/>
              </a:rPr>
              <a:t> </a:t>
            </a:r>
            <a:r>
              <a:rPr lang="en-US" sz="2400" b="1">
                <a:solidFill>
                  <a:schemeClr val="dk1"/>
                </a:solidFill>
                <a:latin typeface="Garamond"/>
                <a:ea typeface="Garamond"/>
                <a:cs typeface="Garamond"/>
                <a:sym typeface="Garamond"/>
              </a:rPr>
              <a:t>Report:</a:t>
            </a:r>
            <a:r>
              <a:rPr lang="en-US" sz="2400">
                <a:solidFill>
                  <a:schemeClr val="dk1"/>
                </a:solidFill>
                <a:latin typeface="Garamond"/>
                <a:ea typeface="Garamond"/>
                <a:cs typeface="Garamond"/>
                <a:sym typeface="Garamond"/>
              </a:rPr>
              <a:t> Problem Definition, Wing SFD BMD writing, Spar Design writing, Fuselage design writing, Bulkhead design and calculations; </a:t>
            </a:r>
            <a:r>
              <a:rPr lang="en-US" sz="2400" b="1">
                <a:solidFill>
                  <a:schemeClr val="dk1"/>
                </a:solidFill>
                <a:latin typeface="Garamond"/>
                <a:ea typeface="Garamond"/>
                <a:cs typeface="Garamond"/>
                <a:sym typeface="Garamond"/>
              </a:rPr>
              <a:t>Fabrication:</a:t>
            </a:r>
            <a:r>
              <a:rPr lang="en-US" sz="2400">
                <a:solidFill>
                  <a:schemeClr val="dk1"/>
                </a:solidFill>
                <a:latin typeface="Garamond"/>
                <a:ea typeface="Garamond"/>
                <a:cs typeface="Garamond"/>
                <a:sym typeface="Garamond"/>
              </a:rPr>
              <a:t> Different Wing Ribs and Ailerons CAD Modelling and 3D printing, Helped in Wing and Horizontal Tail assembly and Skin riveting, assembly of Landing Gear adapter with Main LG, involved in most of the 3D printed parts and helped in overall assembly of both iterations</a:t>
            </a:r>
            <a:endParaRPr sz="2400">
              <a:solidFill>
                <a:schemeClr val="dk1"/>
              </a:solidFill>
              <a:latin typeface="Garamond"/>
              <a:ea typeface="Garamond"/>
              <a:cs typeface="Garamond"/>
              <a:sym typeface="Garamond"/>
            </a:endParaRPr>
          </a:p>
        </p:txBody>
      </p:sp>
      <p:sp>
        <p:nvSpPr>
          <p:cNvPr id="329" name="Google Shape;329;g3273b61a002_2_224"/>
          <p:cNvSpPr txBox="1"/>
          <p:nvPr/>
        </p:nvSpPr>
        <p:spPr>
          <a:xfrm>
            <a:off x="9099450" y="6038125"/>
            <a:ext cx="9188700" cy="285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chemeClr val="dk1"/>
                </a:solidFill>
                <a:latin typeface="Garamond"/>
                <a:ea typeface="Garamond"/>
                <a:cs typeface="Garamond"/>
                <a:sym typeface="Garamond"/>
              </a:rPr>
              <a:t>Gautham:</a:t>
            </a:r>
            <a:endParaRPr sz="2400" b="1">
              <a:solidFill>
                <a:schemeClr val="dk1"/>
              </a:solidFill>
              <a:latin typeface="Garamond"/>
              <a:ea typeface="Garamond"/>
              <a:cs typeface="Garamond"/>
              <a:sym typeface="Garamond"/>
            </a:endParaRPr>
          </a:p>
          <a:p>
            <a:pPr marL="0" lvl="0" indent="0" algn="just" rtl="0">
              <a:spcBef>
                <a:spcPts val="0"/>
              </a:spcBef>
              <a:spcAft>
                <a:spcPts val="0"/>
              </a:spcAft>
              <a:buNone/>
            </a:pPr>
            <a:r>
              <a:rPr lang="en-US" sz="2400" b="1">
                <a:solidFill>
                  <a:schemeClr val="dk1"/>
                </a:solidFill>
                <a:latin typeface="Garamond"/>
                <a:ea typeface="Garamond"/>
                <a:cs typeface="Garamond"/>
                <a:sym typeface="Garamond"/>
              </a:rPr>
              <a:t>Report :</a:t>
            </a:r>
            <a:r>
              <a:rPr lang="en-US" sz="2400">
                <a:solidFill>
                  <a:schemeClr val="dk1"/>
                </a:solidFill>
                <a:latin typeface="Garamond"/>
                <a:ea typeface="Garamond"/>
                <a:cs typeface="Garamond"/>
                <a:sym typeface="Garamond"/>
              </a:rPr>
              <a:t> Assisted in Torque estimation of servo selection, Fuselage SFD, BMD, Landing Gear Design.</a:t>
            </a:r>
            <a:endParaRPr sz="2400">
              <a:solidFill>
                <a:schemeClr val="dk1"/>
              </a:solidFill>
              <a:latin typeface="Garamond"/>
              <a:ea typeface="Garamond"/>
              <a:cs typeface="Garamond"/>
              <a:sym typeface="Garamond"/>
            </a:endParaRPr>
          </a:p>
          <a:p>
            <a:pPr marL="0" lvl="0" indent="0" algn="just" rtl="0">
              <a:spcBef>
                <a:spcPts val="0"/>
              </a:spcBef>
              <a:spcAft>
                <a:spcPts val="0"/>
              </a:spcAft>
              <a:buNone/>
            </a:pPr>
            <a:r>
              <a:rPr lang="en-US" sz="2400" b="1">
                <a:solidFill>
                  <a:schemeClr val="dk1"/>
                </a:solidFill>
                <a:latin typeface="Garamond"/>
                <a:ea typeface="Garamond"/>
                <a:cs typeface="Garamond"/>
                <a:sym typeface="Garamond"/>
              </a:rPr>
              <a:t>Fabrication :</a:t>
            </a:r>
            <a:r>
              <a:rPr lang="en-US" sz="2400">
                <a:solidFill>
                  <a:schemeClr val="dk1"/>
                </a:solidFill>
                <a:latin typeface="Garamond"/>
                <a:ea typeface="Garamond"/>
                <a:cs typeface="Garamond"/>
                <a:sym typeface="Garamond"/>
              </a:rPr>
              <a:t> Fabrication of stringers and longerons,  wing rib and striger attachment, assembly of fuselage, fabrication of Spar, Aileron and flap attachment to wing, assembly of wing skin, assembly of tail skin, attachment of tail booms to fuselage.fabrication of Landing gear strut. redesign of main landing gear strut, assembly of landing gear to fuselage, design and assembly of nose landing gear, design and assembly of nose cone.</a:t>
            </a:r>
            <a:endParaRPr sz="2400">
              <a:solidFill>
                <a:schemeClr val="dk1"/>
              </a:solidFill>
              <a:latin typeface="Garamond"/>
              <a:ea typeface="Garamond"/>
              <a:cs typeface="Garamond"/>
              <a:sym typeface="Garamond"/>
            </a:endParaRPr>
          </a:p>
        </p:txBody>
      </p:sp>
      <p:sp>
        <p:nvSpPr>
          <p:cNvPr id="330" name="Google Shape;330;g3273b61a002_2_224"/>
          <p:cNvSpPr txBox="1"/>
          <p:nvPr/>
        </p:nvSpPr>
        <p:spPr>
          <a:xfrm>
            <a:off x="9099450" y="1207775"/>
            <a:ext cx="9188700" cy="390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chemeClr val="dk1"/>
                </a:solidFill>
                <a:latin typeface="Garamond"/>
                <a:ea typeface="Garamond"/>
                <a:cs typeface="Garamond"/>
                <a:sym typeface="Garamond"/>
              </a:rPr>
              <a:t>Vinu:</a:t>
            </a:r>
            <a:endParaRPr sz="2400" b="1">
              <a:solidFill>
                <a:schemeClr val="dk1"/>
              </a:solidFill>
              <a:latin typeface="Garamond"/>
              <a:ea typeface="Garamond"/>
              <a:cs typeface="Garamond"/>
              <a:sym typeface="Garamond"/>
            </a:endParaRPr>
          </a:p>
          <a:p>
            <a:pPr marL="0" lvl="0" indent="0" algn="just" rtl="0">
              <a:spcBef>
                <a:spcPts val="0"/>
              </a:spcBef>
              <a:spcAft>
                <a:spcPts val="0"/>
              </a:spcAft>
              <a:buNone/>
            </a:pPr>
            <a:r>
              <a:rPr lang="en-US" sz="2400" b="1">
                <a:solidFill>
                  <a:schemeClr val="dk1"/>
                </a:solidFill>
                <a:latin typeface="Garamond"/>
                <a:ea typeface="Garamond"/>
                <a:cs typeface="Garamond"/>
                <a:sym typeface="Garamond"/>
              </a:rPr>
              <a:t>Report :</a:t>
            </a:r>
            <a:r>
              <a:rPr lang="en-US" sz="2400">
                <a:solidFill>
                  <a:schemeClr val="dk1"/>
                </a:solidFill>
                <a:latin typeface="Garamond"/>
                <a:ea typeface="Garamond"/>
                <a:cs typeface="Garamond"/>
                <a:sym typeface="Garamond"/>
              </a:rPr>
              <a:t> Bill Of Materials, Assisted in Spar design, Torque estimation of servo selection, Fuselage SFD, BMD, Bulkhead sizing, Landing Gear Design, Fabrication Chapter</a:t>
            </a:r>
            <a:endParaRPr sz="2400">
              <a:solidFill>
                <a:schemeClr val="dk1"/>
              </a:solidFill>
              <a:latin typeface="Garamond"/>
              <a:ea typeface="Garamond"/>
              <a:cs typeface="Garamond"/>
              <a:sym typeface="Garamond"/>
            </a:endParaRPr>
          </a:p>
          <a:p>
            <a:pPr marL="0" lvl="0" indent="0" algn="just" rtl="0">
              <a:spcBef>
                <a:spcPts val="0"/>
              </a:spcBef>
              <a:spcAft>
                <a:spcPts val="0"/>
              </a:spcAft>
              <a:buNone/>
            </a:pPr>
            <a:r>
              <a:rPr lang="en-US" sz="2400" b="1">
                <a:solidFill>
                  <a:schemeClr val="dk1"/>
                </a:solidFill>
                <a:latin typeface="Garamond"/>
                <a:ea typeface="Garamond"/>
                <a:cs typeface="Garamond"/>
                <a:sym typeface="Garamond"/>
              </a:rPr>
              <a:t>Fabrication :</a:t>
            </a:r>
            <a:r>
              <a:rPr lang="en-US" sz="2400">
                <a:solidFill>
                  <a:schemeClr val="dk1"/>
                </a:solidFill>
                <a:latin typeface="Garamond"/>
                <a:ea typeface="Garamond"/>
                <a:cs typeface="Garamond"/>
                <a:sym typeface="Garamond"/>
              </a:rPr>
              <a:t> Fabrication of stringers and longerons, assisted in design of wing ribs, wing rib and striger attachment, Design of 1st iteration of bulkhead and fuselage skeleton, assembly of fuselage, fabrication of Spar, Wing skeleton layout, Aileron and flap attachment to wing, assembly of wing skin, assembly of tail skin, attachment of tail booms to fuselage, fabrication of Landing gear strut. redesign of main landing gear strut, assembly of landing gear to fuselage, design and assembly of nose landing gear, design and assembly of nose cone.</a:t>
            </a:r>
            <a:endParaRPr sz="2400">
              <a:solidFill>
                <a:schemeClr val="dk1"/>
              </a:solidFill>
              <a:latin typeface="Garamond"/>
              <a:ea typeface="Garamond"/>
              <a:cs typeface="Garamond"/>
              <a:sym typeface="Garamond"/>
            </a:endParaRPr>
          </a:p>
        </p:txBody>
      </p:sp>
      <p:sp>
        <p:nvSpPr>
          <p:cNvPr id="331" name="Google Shape;331;g3273b61a002_2_224"/>
          <p:cNvSpPr txBox="1"/>
          <p:nvPr/>
        </p:nvSpPr>
        <p:spPr>
          <a:xfrm>
            <a:off x="131500" y="8062775"/>
            <a:ext cx="8484300" cy="240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chemeClr val="dk1"/>
                </a:solidFill>
                <a:latin typeface="Garamond"/>
                <a:ea typeface="Garamond"/>
                <a:cs typeface="Garamond"/>
                <a:sym typeface="Garamond"/>
              </a:rPr>
              <a:t>Aditya</a:t>
            </a:r>
            <a:endParaRPr sz="2400" b="1">
              <a:solidFill>
                <a:schemeClr val="dk1"/>
              </a:solidFill>
              <a:latin typeface="Garamond"/>
              <a:ea typeface="Garamond"/>
              <a:cs typeface="Garamond"/>
              <a:sym typeface="Garamond"/>
            </a:endParaRPr>
          </a:p>
          <a:p>
            <a:pPr marL="0" lvl="0" indent="0" algn="just" rtl="0">
              <a:spcBef>
                <a:spcPts val="0"/>
              </a:spcBef>
              <a:spcAft>
                <a:spcPts val="0"/>
              </a:spcAft>
              <a:buNone/>
            </a:pPr>
            <a:r>
              <a:rPr lang="en-US" sz="2400" b="1">
                <a:solidFill>
                  <a:schemeClr val="dk1"/>
                </a:solidFill>
                <a:latin typeface="Garamond"/>
                <a:ea typeface="Garamond"/>
                <a:cs typeface="Garamond"/>
                <a:sym typeface="Garamond"/>
              </a:rPr>
              <a:t>Report :</a:t>
            </a:r>
            <a:r>
              <a:rPr lang="en-US" sz="2400">
                <a:solidFill>
                  <a:schemeClr val="dk1"/>
                </a:solidFill>
                <a:latin typeface="Garamond"/>
                <a:ea typeface="Garamond"/>
                <a:cs typeface="Garamond"/>
                <a:sym typeface="Garamond"/>
              </a:rPr>
              <a:t> Assisted in Bill Of Materials, Assisted in torque estimation of servo selection, Assisted in Fuselage SFD and BMD.</a:t>
            </a:r>
            <a:endParaRPr sz="2400">
              <a:solidFill>
                <a:schemeClr val="dk1"/>
              </a:solidFill>
              <a:latin typeface="Garamond"/>
              <a:ea typeface="Garamond"/>
              <a:cs typeface="Garamond"/>
              <a:sym typeface="Garamond"/>
            </a:endParaRPr>
          </a:p>
          <a:p>
            <a:pPr marL="0" lvl="0" indent="0" algn="just" rtl="0">
              <a:spcBef>
                <a:spcPts val="0"/>
              </a:spcBef>
              <a:spcAft>
                <a:spcPts val="0"/>
              </a:spcAft>
              <a:buNone/>
            </a:pPr>
            <a:r>
              <a:rPr lang="en-US" sz="2400" b="1">
                <a:solidFill>
                  <a:schemeClr val="dk1"/>
                </a:solidFill>
                <a:latin typeface="Garamond"/>
                <a:ea typeface="Garamond"/>
                <a:cs typeface="Garamond"/>
                <a:sym typeface="Garamond"/>
              </a:rPr>
              <a:t>Fabrication :</a:t>
            </a:r>
            <a:r>
              <a:rPr lang="en-US" sz="2400">
                <a:solidFill>
                  <a:schemeClr val="dk1"/>
                </a:solidFill>
                <a:latin typeface="Garamond"/>
                <a:ea typeface="Garamond"/>
                <a:cs typeface="Garamond"/>
                <a:sym typeface="Garamond"/>
              </a:rPr>
              <a:t> Fabrication of stringers and longerons, wing rib and striger attachment, assembly of fuselage, fabrication of Spar.</a:t>
            </a:r>
            <a:endParaRPr sz="2400">
              <a:solidFill>
                <a:schemeClr val="dk1"/>
              </a:solidFill>
              <a:latin typeface="Garamond"/>
              <a:ea typeface="Garamond"/>
              <a:cs typeface="Garamond"/>
              <a:sym typeface="Garamon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g2f861558576_0_97"/>
          <p:cNvSpPr txBox="1"/>
          <p:nvPr/>
        </p:nvSpPr>
        <p:spPr>
          <a:xfrm>
            <a:off x="4274675" y="3163950"/>
            <a:ext cx="10749900" cy="4354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0"/>
              <a:buFont typeface="Arial"/>
              <a:buNone/>
            </a:pPr>
            <a:r>
              <a:rPr lang="en-US" sz="12000" b="1" i="0" u="none" strike="noStrike" cap="none">
                <a:solidFill>
                  <a:schemeClr val="dk1"/>
                </a:solidFill>
                <a:latin typeface="Garamond"/>
                <a:ea typeface="Garamond"/>
                <a:cs typeface="Garamond"/>
                <a:sym typeface="Garamond"/>
              </a:rPr>
              <a:t>Thank You</a:t>
            </a:r>
            <a:endParaRPr sz="12000" b="1" i="0" u="none" strike="noStrike" cap="none">
              <a:solidFill>
                <a:schemeClr val="dk1"/>
              </a:solidFill>
              <a:latin typeface="Garamond"/>
              <a:ea typeface="Garamond"/>
              <a:cs typeface="Garamond"/>
              <a:sym typeface="Garamon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g3273b61a002_2_100"/>
          <p:cNvSpPr/>
          <p:nvPr/>
        </p:nvSpPr>
        <p:spPr>
          <a:xfrm>
            <a:off x="9373625" y="1686649"/>
            <a:ext cx="8532451" cy="2513647"/>
          </a:xfrm>
          <a:custGeom>
            <a:avLst/>
            <a:gdLst/>
            <a:ahLst/>
            <a:cxnLst/>
            <a:rect l="l" t="t" r="r" b="b"/>
            <a:pathLst>
              <a:path w="11301259" h="5156199" extrusionOk="0">
                <a:moveTo>
                  <a:pt x="0" y="0"/>
                </a:moveTo>
                <a:lnTo>
                  <a:pt x="11301259" y="0"/>
                </a:lnTo>
                <a:lnTo>
                  <a:pt x="11301259" y="5156199"/>
                </a:lnTo>
                <a:lnTo>
                  <a:pt x="0" y="5156199"/>
                </a:lnTo>
                <a:lnTo>
                  <a:pt x="0" y="0"/>
                </a:lnTo>
                <a:close/>
              </a:path>
            </a:pathLst>
          </a:custGeom>
          <a:blipFill rotWithShape="1">
            <a:blip r:embed="rId3">
              <a:alphaModFix/>
            </a:blip>
            <a:stretch>
              <a:fillRect/>
            </a:stretch>
          </a:blipFill>
          <a:ln>
            <a:noFill/>
          </a:ln>
        </p:spPr>
        <p:txBody>
          <a:bodyPr/>
          <a:lstStyle/>
          <a:p>
            <a:endParaRPr lang="en-IN"/>
          </a:p>
        </p:txBody>
      </p:sp>
      <p:pic>
        <p:nvPicPr>
          <p:cNvPr id="170" name="Google Shape;170;g3273b61a002_2_100"/>
          <p:cNvPicPr preferRelativeResize="0"/>
          <p:nvPr/>
        </p:nvPicPr>
        <p:blipFill>
          <a:blip r:embed="rId4">
            <a:alphaModFix/>
          </a:blip>
          <a:stretch>
            <a:fillRect/>
          </a:stretch>
        </p:blipFill>
        <p:spPr>
          <a:xfrm>
            <a:off x="0" y="1686650"/>
            <a:ext cx="8307399" cy="3692726"/>
          </a:xfrm>
          <a:prstGeom prst="rect">
            <a:avLst/>
          </a:prstGeom>
          <a:noFill/>
          <a:ln>
            <a:noFill/>
          </a:ln>
        </p:spPr>
      </p:pic>
      <p:graphicFrame>
        <p:nvGraphicFramePr>
          <p:cNvPr id="171" name="Google Shape;171;g3273b61a002_2_100"/>
          <p:cNvGraphicFramePr/>
          <p:nvPr>
            <p:extLst>
              <p:ext uri="{D42A27DB-BD31-4B8C-83A1-F6EECF244321}">
                <p14:modId xmlns:p14="http://schemas.microsoft.com/office/powerpoint/2010/main" val="3912907307"/>
              </p:ext>
            </p:extLst>
          </p:nvPr>
        </p:nvGraphicFramePr>
        <p:xfrm>
          <a:off x="16770" y="6316613"/>
          <a:ext cx="4255100" cy="2666850"/>
        </p:xfrm>
        <a:graphic>
          <a:graphicData uri="http://schemas.openxmlformats.org/drawingml/2006/table">
            <a:tbl>
              <a:tblPr>
                <a:noFill/>
                <a:tableStyleId>{8E54CEF5-940D-4FD7-B2A4-BB6EE715500E}</a:tableStyleId>
              </a:tblPr>
              <a:tblGrid>
                <a:gridCol w="2205625">
                  <a:extLst>
                    <a:ext uri="{9D8B030D-6E8A-4147-A177-3AD203B41FA5}">
                      <a16:colId xmlns:a16="http://schemas.microsoft.com/office/drawing/2014/main" val="20000"/>
                    </a:ext>
                  </a:extLst>
                </a:gridCol>
                <a:gridCol w="2049475">
                  <a:extLst>
                    <a:ext uri="{9D8B030D-6E8A-4147-A177-3AD203B41FA5}">
                      <a16:colId xmlns:a16="http://schemas.microsoft.com/office/drawing/2014/main" val="20001"/>
                    </a:ext>
                  </a:extLst>
                </a:gridCol>
              </a:tblGrid>
              <a:tr h="0">
                <a:tc>
                  <a:txBody>
                    <a:bodyPr/>
                    <a:lstStyle/>
                    <a:p>
                      <a:pPr marL="0" lvl="0" indent="0" algn="ctr" rtl="0">
                        <a:spcBef>
                          <a:spcPts val="0"/>
                        </a:spcBef>
                        <a:spcAft>
                          <a:spcPts val="0"/>
                        </a:spcAft>
                        <a:buNone/>
                      </a:pPr>
                      <a:r>
                        <a:rPr lang="en-US" sz="2300" b="1">
                          <a:latin typeface="Garamond"/>
                          <a:ea typeface="Garamond"/>
                          <a:cs typeface="Garamond"/>
                          <a:sym typeface="Garamond"/>
                        </a:rPr>
                        <a:t>MTOW</a:t>
                      </a:r>
                      <a:endParaRPr sz="2300" b="1">
                        <a:latin typeface="Garamond"/>
                        <a:ea typeface="Garamond"/>
                        <a:cs typeface="Garamond"/>
                        <a:sym typeface="Garamond"/>
                      </a:endParaRPr>
                    </a:p>
                  </a:txBody>
                  <a:tcPr marL="91425" marR="91425" marT="91425" marB="91425"/>
                </a:tc>
                <a:tc>
                  <a:txBody>
                    <a:bodyPr/>
                    <a:lstStyle/>
                    <a:p>
                      <a:pPr marL="0" lvl="0" indent="0" algn="ctr" rtl="0">
                        <a:spcBef>
                          <a:spcPts val="0"/>
                        </a:spcBef>
                        <a:spcAft>
                          <a:spcPts val="0"/>
                        </a:spcAft>
                        <a:buNone/>
                      </a:pPr>
                      <a:r>
                        <a:rPr lang="en-US" sz="2300" b="1">
                          <a:latin typeface="Garamond"/>
                          <a:ea typeface="Garamond"/>
                          <a:cs typeface="Garamond"/>
                          <a:sym typeface="Garamond"/>
                        </a:rPr>
                        <a:t>8.80 Kg</a:t>
                      </a:r>
                      <a:endParaRPr sz="2300" b="1">
                        <a:latin typeface="Garamond"/>
                        <a:ea typeface="Garamond"/>
                        <a:cs typeface="Garamond"/>
                        <a:sym typeface="Garamond"/>
                      </a:endParaRPr>
                    </a:p>
                  </a:txBody>
                  <a:tcPr marL="91425" marR="91425" marT="91425" marB="91425"/>
                </a:tc>
                <a:extLst>
                  <a:ext uri="{0D108BD9-81ED-4DB2-BD59-A6C34878D82A}">
                    <a16:rowId xmlns:a16="http://schemas.microsoft.com/office/drawing/2014/main" val="10000"/>
                  </a:ext>
                </a:extLst>
              </a:tr>
              <a:tr h="0">
                <a:tc>
                  <a:txBody>
                    <a:bodyPr/>
                    <a:lstStyle/>
                    <a:p>
                      <a:pPr marL="0" lvl="0" indent="0" algn="ctr" rtl="0">
                        <a:spcBef>
                          <a:spcPts val="0"/>
                        </a:spcBef>
                        <a:spcAft>
                          <a:spcPts val="0"/>
                        </a:spcAft>
                        <a:buNone/>
                      </a:pPr>
                      <a:r>
                        <a:rPr lang="en-US" sz="2300" b="1">
                          <a:latin typeface="Garamond"/>
                          <a:ea typeface="Garamond"/>
                          <a:cs typeface="Garamond"/>
                          <a:sym typeface="Garamond"/>
                        </a:rPr>
                        <a:t>Wing Area</a:t>
                      </a:r>
                      <a:endParaRPr sz="2300" b="1">
                        <a:latin typeface="Garamond"/>
                        <a:ea typeface="Garamond"/>
                        <a:cs typeface="Garamond"/>
                        <a:sym typeface="Garamond"/>
                      </a:endParaRPr>
                    </a:p>
                  </a:txBody>
                  <a:tcPr marL="91425" marR="91425" marT="91425" marB="91425"/>
                </a:tc>
                <a:tc>
                  <a:txBody>
                    <a:bodyPr/>
                    <a:lstStyle/>
                    <a:p>
                      <a:pPr marL="0" lvl="0" indent="0" algn="ctr" rtl="0">
                        <a:spcBef>
                          <a:spcPts val="0"/>
                        </a:spcBef>
                        <a:spcAft>
                          <a:spcPts val="0"/>
                        </a:spcAft>
                        <a:buNone/>
                      </a:pPr>
                      <a:r>
                        <a:rPr lang="en-US" sz="2300" b="1">
                          <a:latin typeface="Garamond"/>
                          <a:ea typeface="Garamond"/>
                          <a:cs typeface="Garamond"/>
                          <a:sym typeface="Garamond"/>
                        </a:rPr>
                        <a:t>0.96 m</a:t>
                      </a:r>
                      <a:r>
                        <a:rPr lang="en-US" sz="2300" b="1" baseline="30000">
                          <a:latin typeface="Garamond"/>
                          <a:ea typeface="Garamond"/>
                          <a:cs typeface="Garamond"/>
                          <a:sym typeface="Garamond"/>
                        </a:rPr>
                        <a:t>2</a:t>
                      </a:r>
                      <a:endParaRPr sz="2300" b="1" baseline="30000">
                        <a:latin typeface="Garamond"/>
                        <a:ea typeface="Garamond"/>
                        <a:cs typeface="Garamond"/>
                        <a:sym typeface="Garamond"/>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US" sz="2300" b="1">
                          <a:latin typeface="Garamond"/>
                          <a:ea typeface="Garamond"/>
                          <a:cs typeface="Garamond"/>
                          <a:sym typeface="Garamond"/>
                        </a:rPr>
                        <a:t>Wing Span</a:t>
                      </a:r>
                      <a:endParaRPr sz="2300" b="1">
                        <a:latin typeface="Garamond"/>
                        <a:ea typeface="Garamond"/>
                        <a:cs typeface="Garamond"/>
                        <a:sym typeface="Garamond"/>
                      </a:endParaRPr>
                    </a:p>
                  </a:txBody>
                  <a:tcPr marL="91425" marR="91425" marT="91425" marB="91425"/>
                </a:tc>
                <a:tc>
                  <a:txBody>
                    <a:bodyPr/>
                    <a:lstStyle/>
                    <a:p>
                      <a:pPr marL="0" lvl="0" indent="0" algn="ctr" rtl="0">
                        <a:spcBef>
                          <a:spcPts val="0"/>
                        </a:spcBef>
                        <a:spcAft>
                          <a:spcPts val="0"/>
                        </a:spcAft>
                        <a:buNone/>
                      </a:pPr>
                      <a:r>
                        <a:rPr lang="en-US" sz="2300" b="1">
                          <a:latin typeface="Garamond"/>
                          <a:ea typeface="Garamond"/>
                          <a:cs typeface="Garamond"/>
                          <a:sym typeface="Garamond"/>
                        </a:rPr>
                        <a:t>2.80 m</a:t>
                      </a:r>
                      <a:endParaRPr sz="2300" b="1">
                        <a:latin typeface="Garamond"/>
                        <a:ea typeface="Garamond"/>
                        <a:cs typeface="Garamond"/>
                        <a:sym typeface="Garamond"/>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US" sz="2300" b="1">
                          <a:latin typeface="Garamond"/>
                          <a:ea typeface="Garamond"/>
                          <a:cs typeface="Garamond"/>
                          <a:sym typeface="Garamond"/>
                        </a:rPr>
                        <a:t>Wing Chord</a:t>
                      </a:r>
                      <a:endParaRPr sz="2300" b="1">
                        <a:latin typeface="Garamond"/>
                        <a:ea typeface="Garamond"/>
                        <a:cs typeface="Garamond"/>
                        <a:sym typeface="Garamond"/>
                      </a:endParaRPr>
                    </a:p>
                  </a:txBody>
                  <a:tcPr marL="91425" marR="91425" marT="91425" marB="91425"/>
                </a:tc>
                <a:tc>
                  <a:txBody>
                    <a:bodyPr/>
                    <a:lstStyle/>
                    <a:p>
                      <a:pPr marL="0" lvl="0" indent="0" algn="ctr" rtl="0">
                        <a:spcBef>
                          <a:spcPts val="0"/>
                        </a:spcBef>
                        <a:spcAft>
                          <a:spcPts val="0"/>
                        </a:spcAft>
                        <a:buNone/>
                      </a:pPr>
                      <a:r>
                        <a:rPr lang="en-US" sz="2300" b="1">
                          <a:latin typeface="Garamond"/>
                          <a:ea typeface="Garamond"/>
                          <a:cs typeface="Garamond"/>
                          <a:sym typeface="Garamond"/>
                        </a:rPr>
                        <a:t>0.34 m</a:t>
                      </a:r>
                      <a:endParaRPr sz="2300" b="1">
                        <a:latin typeface="Garamond"/>
                        <a:ea typeface="Garamond"/>
                        <a:cs typeface="Garamond"/>
                        <a:sym typeface="Garamond"/>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US" sz="2300" b="1">
                          <a:latin typeface="Garamond"/>
                          <a:ea typeface="Garamond"/>
                          <a:cs typeface="Garamond"/>
                          <a:sym typeface="Garamond"/>
                        </a:rPr>
                        <a:t>Wing Aerofoil</a:t>
                      </a:r>
                      <a:endParaRPr sz="2300" b="1">
                        <a:latin typeface="Garamond"/>
                        <a:ea typeface="Garamond"/>
                        <a:cs typeface="Garamond"/>
                        <a:sym typeface="Garamond"/>
                      </a:endParaRPr>
                    </a:p>
                  </a:txBody>
                  <a:tcPr marL="91425" marR="91425" marT="91425" marB="91425"/>
                </a:tc>
                <a:tc>
                  <a:txBody>
                    <a:bodyPr/>
                    <a:lstStyle/>
                    <a:p>
                      <a:pPr marL="0" lvl="0" indent="0" algn="ctr" rtl="0">
                        <a:spcBef>
                          <a:spcPts val="0"/>
                        </a:spcBef>
                        <a:spcAft>
                          <a:spcPts val="0"/>
                        </a:spcAft>
                        <a:buNone/>
                      </a:pPr>
                      <a:r>
                        <a:rPr lang="en-US" sz="2300" b="1" dirty="0">
                          <a:latin typeface="Garamond"/>
                          <a:ea typeface="Garamond"/>
                          <a:cs typeface="Garamond"/>
                          <a:sym typeface="Garamond"/>
                        </a:rPr>
                        <a:t>GOE 553</a:t>
                      </a:r>
                      <a:endParaRPr sz="2300" b="1" dirty="0">
                        <a:latin typeface="Garamond"/>
                        <a:ea typeface="Garamond"/>
                        <a:cs typeface="Garamond"/>
                        <a:sym typeface="Garamond"/>
                      </a:endParaRPr>
                    </a:p>
                  </a:txBody>
                  <a:tcPr marL="91425" marR="91425" marT="91425" marB="91425"/>
                </a:tc>
                <a:extLst>
                  <a:ext uri="{0D108BD9-81ED-4DB2-BD59-A6C34878D82A}">
                    <a16:rowId xmlns:a16="http://schemas.microsoft.com/office/drawing/2014/main" val="10004"/>
                  </a:ext>
                </a:extLst>
              </a:tr>
            </a:tbl>
          </a:graphicData>
        </a:graphic>
      </p:graphicFrame>
      <p:sp>
        <p:nvSpPr>
          <p:cNvPr id="172" name="Google Shape;172;g3273b61a002_2_100"/>
          <p:cNvSpPr txBox="1"/>
          <p:nvPr/>
        </p:nvSpPr>
        <p:spPr>
          <a:xfrm>
            <a:off x="313950" y="614015"/>
            <a:ext cx="175077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800" b="1">
                <a:latin typeface="Garamond"/>
                <a:ea typeface="Garamond"/>
                <a:cs typeface="Garamond"/>
                <a:sym typeface="Garamond"/>
              </a:rPr>
              <a:t>Monitoring of Flora and Fauna and the environment of forests in the Chennai AOR and Mapping of Forest Cover, including security-based Surveillance of the forest within the said Area of Responsibility.</a:t>
            </a:r>
            <a:endParaRPr sz="2800" b="1">
              <a:latin typeface="Garamond"/>
              <a:ea typeface="Garamond"/>
              <a:cs typeface="Garamond"/>
              <a:sym typeface="Garamond"/>
            </a:endParaRPr>
          </a:p>
        </p:txBody>
      </p:sp>
      <p:sp>
        <p:nvSpPr>
          <p:cNvPr id="173" name="Google Shape;173;g3273b61a002_2_100"/>
          <p:cNvSpPr txBox="1"/>
          <p:nvPr/>
        </p:nvSpPr>
        <p:spPr>
          <a:xfrm>
            <a:off x="387250" y="0"/>
            <a:ext cx="5487900" cy="661800"/>
          </a:xfrm>
          <a:prstGeom prst="rect">
            <a:avLst/>
          </a:prstGeom>
          <a:noFill/>
          <a:ln w="9525" cap="flat" cmpd="sng">
            <a:solidFill>
              <a:schemeClr val="lt1"/>
            </a:solidFill>
            <a:prstDash val="solid"/>
            <a:round/>
            <a:headEnd type="none" w="sm" len="sm"/>
            <a:tailEnd type="none" w="sm" len="sm"/>
          </a:ln>
        </p:spPr>
        <p:txBody>
          <a:bodyPr spcFirstLastPara="1" wrap="square" lIns="0" tIns="0" rIns="0" bIns="0" anchor="t" anchorCtr="0">
            <a:spAutoFit/>
          </a:bodyPr>
          <a:lstStyle/>
          <a:p>
            <a:pPr marL="0" marR="0" lvl="0" indent="0" algn="l" rtl="0">
              <a:lnSpc>
                <a:spcPct val="139979"/>
              </a:lnSpc>
              <a:spcBef>
                <a:spcPts val="0"/>
              </a:spcBef>
              <a:spcAft>
                <a:spcPts val="0"/>
              </a:spcAft>
              <a:buClr>
                <a:srgbClr val="000000"/>
              </a:buClr>
              <a:buSzPts val="4800"/>
              <a:buFont typeface="Arial"/>
              <a:buNone/>
            </a:pPr>
            <a:r>
              <a:rPr lang="en-US" sz="4300" b="1" u="sng">
                <a:solidFill>
                  <a:schemeClr val="dk1"/>
                </a:solidFill>
                <a:latin typeface="Garamond"/>
                <a:ea typeface="Garamond"/>
                <a:cs typeface="Garamond"/>
                <a:sym typeface="Garamond"/>
              </a:rPr>
              <a:t>Mission Statement</a:t>
            </a:r>
            <a:endParaRPr sz="900" b="0" i="0" u="none" strike="noStrike" cap="none">
              <a:solidFill>
                <a:schemeClr val="dk1"/>
              </a:solidFill>
              <a:latin typeface="Garamond"/>
              <a:ea typeface="Garamond"/>
              <a:cs typeface="Garamond"/>
              <a:sym typeface="Garamond"/>
            </a:endParaRPr>
          </a:p>
        </p:txBody>
      </p:sp>
      <p:graphicFrame>
        <p:nvGraphicFramePr>
          <p:cNvPr id="174" name="Google Shape;174;g3273b61a002_2_100"/>
          <p:cNvGraphicFramePr/>
          <p:nvPr/>
        </p:nvGraphicFramePr>
        <p:xfrm>
          <a:off x="9441588" y="4312575"/>
          <a:ext cx="8532450" cy="5867070"/>
        </p:xfrm>
        <a:graphic>
          <a:graphicData uri="http://schemas.openxmlformats.org/drawingml/2006/table">
            <a:tbl>
              <a:tblPr>
                <a:noFill/>
                <a:tableStyleId>{8E54CEF5-940D-4FD7-B2A4-BB6EE715500E}</a:tableStyleId>
              </a:tblPr>
              <a:tblGrid>
                <a:gridCol w="3473750">
                  <a:extLst>
                    <a:ext uri="{9D8B030D-6E8A-4147-A177-3AD203B41FA5}">
                      <a16:colId xmlns:a16="http://schemas.microsoft.com/office/drawing/2014/main" val="20000"/>
                    </a:ext>
                  </a:extLst>
                </a:gridCol>
                <a:gridCol w="1665050">
                  <a:extLst>
                    <a:ext uri="{9D8B030D-6E8A-4147-A177-3AD203B41FA5}">
                      <a16:colId xmlns:a16="http://schemas.microsoft.com/office/drawing/2014/main" val="20001"/>
                    </a:ext>
                  </a:extLst>
                </a:gridCol>
                <a:gridCol w="3393650">
                  <a:extLst>
                    <a:ext uri="{9D8B030D-6E8A-4147-A177-3AD203B41FA5}">
                      <a16:colId xmlns:a16="http://schemas.microsoft.com/office/drawing/2014/main" val="20002"/>
                    </a:ext>
                  </a:extLst>
                </a:gridCol>
              </a:tblGrid>
              <a:tr h="420125">
                <a:tc>
                  <a:txBody>
                    <a:bodyPr/>
                    <a:lstStyle/>
                    <a:p>
                      <a:pPr marL="0" lvl="0" indent="0" algn="ctr" rtl="0">
                        <a:spcBef>
                          <a:spcPts val="0"/>
                        </a:spcBef>
                        <a:spcAft>
                          <a:spcPts val="0"/>
                        </a:spcAft>
                        <a:buNone/>
                      </a:pPr>
                      <a:r>
                        <a:rPr lang="en-US" sz="2300" b="1">
                          <a:latin typeface="Garamond"/>
                          <a:ea typeface="Garamond"/>
                          <a:cs typeface="Garamond"/>
                          <a:sym typeface="Garamond"/>
                        </a:rPr>
                        <a:t>Component</a:t>
                      </a:r>
                      <a:endParaRPr sz="2300" b="1">
                        <a:latin typeface="Garamond"/>
                        <a:ea typeface="Garamond"/>
                        <a:cs typeface="Garamond"/>
                        <a:sym typeface="Garamond"/>
                      </a:endParaRPr>
                    </a:p>
                  </a:txBody>
                  <a:tcPr marL="91425" marR="91425" marT="91425" marB="91425"/>
                </a:tc>
                <a:tc>
                  <a:txBody>
                    <a:bodyPr/>
                    <a:lstStyle/>
                    <a:p>
                      <a:pPr marL="0" lvl="0" indent="0" algn="ctr" rtl="0">
                        <a:spcBef>
                          <a:spcPts val="0"/>
                        </a:spcBef>
                        <a:spcAft>
                          <a:spcPts val="0"/>
                        </a:spcAft>
                        <a:buNone/>
                      </a:pPr>
                      <a:r>
                        <a:rPr lang="en-US" sz="2300" b="1">
                          <a:latin typeface="Garamond"/>
                          <a:ea typeface="Garamond"/>
                          <a:cs typeface="Garamond"/>
                          <a:sym typeface="Garamond"/>
                        </a:rPr>
                        <a:t>Weight (N)</a:t>
                      </a:r>
                      <a:endParaRPr sz="2300" b="1">
                        <a:latin typeface="Garamond"/>
                        <a:ea typeface="Garamond"/>
                        <a:cs typeface="Garamond"/>
                        <a:sym typeface="Garamond"/>
                      </a:endParaRPr>
                    </a:p>
                  </a:txBody>
                  <a:tcPr marL="91425" marR="91425" marT="91425" marB="91425"/>
                </a:tc>
                <a:tc>
                  <a:txBody>
                    <a:bodyPr/>
                    <a:lstStyle/>
                    <a:p>
                      <a:pPr marL="0" lvl="0" indent="0" algn="ctr" rtl="0">
                        <a:spcBef>
                          <a:spcPts val="0"/>
                        </a:spcBef>
                        <a:spcAft>
                          <a:spcPts val="0"/>
                        </a:spcAft>
                        <a:buNone/>
                      </a:pPr>
                      <a:r>
                        <a:rPr lang="en-US" sz="2300" b="1">
                          <a:latin typeface="Garamond"/>
                          <a:ea typeface="Garamond"/>
                          <a:cs typeface="Garamond"/>
                          <a:sym typeface="Garamond"/>
                        </a:rPr>
                        <a:t>Position from Nose (mm)</a:t>
                      </a:r>
                      <a:endParaRPr sz="2300" b="1">
                        <a:latin typeface="Garamond"/>
                        <a:ea typeface="Garamond"/>
                        <a:cs typeface="Garamond"/>
                        <a:sym typeface="Garamond"/>
                      </a:endParaRPr>
                    </a:p>
                  </a:txBody>
                  <a:tcPr marL="91425" marR="91425" marT="91425" marB="91425"/>
                </a:tc>
                <a:extLst>
                  <a:ext uri="{0D108BD9-81ED-4DB2-BD59-A6C34878D82A}">
                    <a16:rowId xmlns:a16="http://schemas.microsoft.com/office/drawing/2014/main" val="10000"/>
                  </a:ext>
                </a:extLst>
              </a:tr>
              <a:tr h="420125">
                <a:tc>
                  <a:txBody>
                    <a:bodyPr/>
                    <a:lstStyle/>
                    <a:p>
                      <a:pPr marL="0" lvl="0" indent="0" algn="ctr" rtl="0">
                        <a:spcBef>
                          <a:spcPts val="0"/>
                        </a:spcBef>
                        <a:spcAft>
                          <a:spcPts val="0"/>
                        </a:spcAft>
                        <a:buNone/>
                      </a:pPr>
                      <a:r>
                        <a:rPr lang="en-US" sz="2300" b="1">
                          <a:latin typeface="Garamond"/>
                          <a:ea typeface="Garamond"/>
                          <a:cs typeface="Garamond"/>
                          <a:sym typeface="Garamond"/>
                        </a:rPr>
                        <a:t>Motor</a:t>
                      </a:r>
                      <a:endParaRPr sz="2300" b="1">
                        <a:latin typeface="Garamond"/>
                        <a:ea typeface="Garamond"/>
                        <a:cs typeface="Garamond"/>
                        <a:sym typeface="Garamond"/>
                      </a:endParaRPr>
                    </a:p>
                  </a:txBody>
                  <a:tcPr marL="91425" marR="91425" marT="91425" marB="91425"/>
                </a:tc>
                <a:tc>
                  <a:txBody>
                    <a:bodyPr/>
                    <a:lstStyle/>
                    <a:p>
                      <a:pPr marL="0" lvl="0" indent="0" algn="ctr" rtl="0">
                        <a:spcBef>
                          <a:spcPts val="0"/>
                        </a:spcBef>
                        <a:spcAft>
                          <a:spcPts val="0"/>
                        </a:spcAft>
                        <a:buNone/>
                      </a:pPr>
                      <a:r>
                        <a:rPr lang="en-US" sz="2300" b="1">
                          <a:latin typeface="Garamond"/>
                          <a:ea typeface="Garamond"/>
                          <a:cs typeface="Garamond"/>
                          <a:sym typeface="Garamond"/>
                        </a:rPr>
                        <a:t>8.98</a:t>
                      </a:r>
                      <a:endParaRPr sz="2300" b="1">
                        <a:latin typeface="Garamond"/>
                        <a:ea typeface="Garamond"/>
                        <a:cs typeface="Garamond"/>
                        <a:sym typeface="Garamond"/>
                      </a:endParaRPr>
                    </a:p>
                  </a:txBody>
                  <a:tcPr marL="91425" marR="91425" marT="91425" marB="91425"/>
                </a:tc>
                <a:tc>
                  <a:txBody>
                    <a:bodyPr/>
                    <a:lstStyle/>
                    <a:p>
                      <a:pPr marL="0" lvl="0" indent="0" algn="ctr" rtl="0">
                        <a:spcBef>
                          <a:spcPts val="0"/>
                        </a:spcBef>
                        <a:spcAft>
                          <a:spcPts val="0"/>
                        </a:spcAft>
                        <a:buNone/>
                      </a:pPr>
                      <a:r>
                        <a:rPr lang="en-US" sz="2300" b="1">
                          <a:latin typeface="Garamond"/>
                          <a:ea typeface="Garamond"/>
                          <a:cs typeface="Garamond"/>
                          <a:sym typeface="Garamond"/>
                        </a:rPr>
                        <a:t>53</a:t>
                      </a:r>
                      <a:endParaRPr sz="2300" b="1">
                        <a:latin typeface="Garamond"/>
                        <a:ea typeface="Garamond"/>
                        <a:cs typeface="Garamond"/>
                        <a:sym typeface="Garamond"/>
                      </a:endParaRPr>
                    </a:p>
                  </a:txBody>
                  <a:tcPr marL="91425" marR="91425" marT="91425" marB="91425"/>
                </a:tc>
                <a:extLst>
                  <a:ext uri="{0D108BD9-81ED-4DB2-BD59-A6C34878D82A}">
                    <a16:rowId xmlns:a16="http://schemas.microsoft.com/office/drawing/2014/main" val="10001"/>
                  </a:ext>
                </a:extLst>
              </a:tr>
              <a:tr h="420125">
                <a:tc>
                  <a:txBody>
                    <a:bodyPr/>
                    <a:lstStyle/>
                    <a:p>
                      <a:pPr marL="0" lvl="0" indent="0" algn="ctr" rtl="0">
                        <a:spcBef>
                          <a:spcPts val="0"/>
                        </a:spcBef>
                        <a:spcAft>
                          <a:spcPts val="0"/>
                        </a:spcAft>
                        <a:buNone/>
                      </a:pPr>
                      <a:r>
                        <a:rPr lang="en-US" sz="2300" b="1">
                          <a:latin typeface="Garamond"/>
                          <a:ea typeface="Garamond"/>
                          <a:cs typeface="Garamond"/>
                          <a:sym typeface="Garamond"/>
                        </a:rPr>
                        <a:t>Propellor</a:t>
                      </a:r>
                      <a:endParaRPr sz="2300" b="1">
                        <a:latin typeface="Garamond"/>
                        <a:ea typeface="Garamond"/>
                        <a:cs typeface="Garamond"/>
                        <a:sym typeface="Garamond"/>
                      </a:endParaRPr>
                    </a:p>
                  </a:txBody>
                  <a:tcPr marL="91425" marR="91425" marT="91425" marB="91425"/>
                </a:tc>
                <a:tc>
                  <a:txBody>
                    <a:bodyPr/>
                    <a:lstStyle/>
                    <a:p>
                      <a:pPr marL="0" lvl="0" indent="0" algn="ctr" rtl="0">
                        <a:spcBef>
                          <a:spcPts val="0"/>
                        </a:spcBef>
                        <a:spcAft>
                          <a:spcPts val="0"/>
                        </a:spcAft>
                        <a:buNone/>
                      </a:pPr>
                      <a:r>
                        <a:rPr lang="en-US" sz="2300" b="1">
                          <a:latin typeface="Garamond"/>
                          <a:ea typeface="Garamond"/>
                          <a:cs typeface="Garamond"/>
                          <a:sym typeface="Garamond"/>
                        </a:rPr>
                        <a:t>5.46</a:t>
                      </a:r>
                      <a:endParaRPr sz="2300" b="1">
                        <a:latin typeface="Garamond"/>
                        <a:ea typeface="Garamond"/>
                        <a:cs typeface="Garamond"/>
                        <a:sym typeface="Garamond"/>
                      </a:endParaRPr>
                    </a:p>
                  </a:txBody>
                  <a:tcPr marL="91425" marR="91425" marT="91425" marB="91425"/>
                </a:tc>
                <a:tc>
                  <a:txBody>
                    <a:bodyPr/>
                    <a:lstStyle/>
                    <a:p>
                      <a:pPr marL="0" lvl="0" indent="0" algn="ctr" rtl="0">
                        <a:spcBef>
                          <a:spcPts val="0"/>
                        </a:spcBef>
                        <a:spcAft>
                          <a:spcPts val="0"/>
                        </a:spcAft>
                        <a:buNone/>
                      </a:pPr>
                      <a:r>
                        <a:rPr lang="en-US" sz="2300" b="1">
                          <a:latin typeface="Garamond"/>
                          <a:ea typeface="Garamond"/>
                          <a:cs typeface="Garamond"/>
                          <a:sym typeface="Garamond"/>
                        </a:rPr>
                        <a:t>53</a:t>
                      </a:r>
                      <a:endParaRPr sz="2300" b="1">
                        <a:latin typeface="Garamond"/>
                        <a:ea typeface="Garamond"/>
                        <a:cs typeface="Garamond"/>
                        <a:sym typeface="Garamond"/>
                      </a:endParaRPr>
                    </a:p>
                  </a:txBody>
                  <a:tcPr marL="91425" marR="91425" marT="91425" marB="91425"/>
                </a:tc>
                <a:extLst>
                  <a:ext uri="{0D108BD9-81ED-4DB2-BD59-A6C34878D82A}">
                    <a16:rowId xmlns:a16="http://schemas.microsoft.com/office/drawing/2014/main" val="10002"/>
                  </a:ext>
                </a:extLst>
              </a:tr>
              <a:tr h="420125">
                <a:tc>
                  <a:txBody>
                    <a:bodyPr/>
                    <a:lstStyle/>
                    <a:p>
                      <a:pPr marL="0" lvl="0" indent="0" algn="ctr" rtl="0">
                        <a:spcBef>
                          <a:spcPts val="0"/>
                        </a:spcBef>
                        <a:spcAft>
                          <a:spcPts val="0"/>
                        </a:spcAft>
                        <a:buNone/>
                      </a:pPr>
                      <a:r>
                        <a:rPr lang="en-US" sz="2300" b="1">
                          <a:latin typeface="Garamond"/>
                          <a:ea typeface="Garamond"/>
                          <a:cs typeface="Garamond"/>
                          <a:sym typeface="Garamond"/>
                        </a:rPr>
                        <a:t>Battery</a:t>
                      </a:r>
                      <a:endParaRPr sz="2300" b="1">
                        <a:latin typeface="Garamond"/>
                        <a:ea typeface="Garamond"/>
                        <a:cs typeface="Garamond"/>
                        <a:sym typeface="Garamond"/>
                      </a:endParaRPr>
                    </a:p>
                  </a:txBody>
                  <a:tcPr marL="91425" marR="91425" marT="91425" marB="91425"/>
                </a:tc>
                <a:tc>
                  <a:txBody>
                    <a:bodyPr/>
                    <a:lstStyle/>
                    <a:p>
                      <a:pPr marL="0" lvl="0" indent="0" algn="ctr" rtl="0">
                        <a:spcBef>
                          <a:spcPts val="0"/>
                        </a:spcBef>
                        <a:spcAft>
                          <a:spcPts val="0"/>
                        </a:spcAft>
                        <a:buNone/>
                      </a:pPr>
                      <a:r>
                        <a:rPr lang="en-US" sz="2300" b="1">
                          <a:latin typeface="Garamond"/>
                          <a:ea typeface="Garamond"/>
                          <a:cs typeface="Garamond"/>
                          <a:sym typeface="Garamond"/>
                        </a:rPr>
                        <a:t>22.27</a:t>
                      </a:r>
                      <a:endParaRPr sz="2300" b="1">
                        <a:latin typeface="Garamond"/>
                        <a:ea typeface="Garamond"/>
                        <a:cs typeface="Garamond"/>
                        <a:sym typeface="Garamond"/>
                      </a:endParaRPr>
                    </a:p>
                  </a:txBody>
                  <a:tcPr marL="91425" marR="91425" marT="91425" marB="91425"/>
                </a:tc>
                <a:tc>
                  <a:txBody>
                    <a:bodyPr/>
                    <a:lstStyle/>
                    <a:p>
                      <a:pPr marL="0" lvl="0" indent="0" algn="ctr" rtl="0">
                        <a:spcBef>
                          <a:spcPts val="0"/>
                        </a:spcBef>
                        <a:spcAft>
                          <a:spcPts val="0"/>
                        </a:spcAft>
                        <a:buNone/>
                      </a:pPr>
                      <a:r>
                        <a:rPr lang="en-US" sz="2300" b="1">
                          <a:latin typeface="Garamond"/>
                          <a:ea typeface="Garamond"/>
                          <a:cs typeface="Garamond"/>
                          <a:sym typeface="Garamond"/>
                        </a:rPr>
                        <a:t>186</a:t>
                      </a:r>
                      <a:endParaRPr sz="2300" b="1">
                        <a:latin typeface="Garamond"/>
                        <a:ea typeface="Garamond"/>
                        <a:cs typeface="Garamond"/>
                        <a:sym typeface="Garamond"/>
                      </a:endParaRPr>
                    </a:p>
                  </a:txBody>
                  <a:tcPr marL="91425" marR="91425" marT="91425" marB="91425"/>
                </a:tc>
                <a:extLst>
                  <a:ext uri="{0D108BD9-81ED-4DB2-BD59-A6C34878D82A}">
                    <a16:rowId xmlns:a16="http://schemas.microsoft.com/office/drawing/2014/main" val="10003"/>
                  </a:ext>
                </a:extLst>
              </a:tr>
              <a:tr h="420125">
                <a:tc>
                  <a:txBody>
                    <a:bodyPr/>
                    <a:lstStyle/>
                    <a:p>
                      <a:pPr marL="0" lvl="0" indent="0" algn="ctr" rtl="0">
                        <a:spcBef>
                          <a:spcPts val="0"/>
                        </a:spcBef>
                        <a:spcAft>
                          <a:spcPts val="0"/>
                        </a:spcAft>
                        <a:buNone/>
                      </a:pPr>
                      <a:r>
                        <a:rPr lang="en-US" sz="2300" b="1">
                          <a:latin typeface="Garamond"/>
                          <a:ea typeface="Garamond"/>
                          <a:cs typeface="Garamond"/>
                          <a:sym typeface="Garamond"/>
                        </a:rPr>
                        <a:t>Wiris Camera</a:t>
                      </a:r>
                      <a:endParaRPr sz="2300" b="1">
                        <a:latin typeface="Garamond"/>
                        <a:ea typeface="Garamond"/>
                        <a:cs typeface="Garamond"/>
                        <a:sym typeface="Garamond"/>
                      </a:endParaRPr>
                    </a:p>
                  </a:txBody>
                  <a:tcPr marL="91425" marR="91425" marT="91425" marB="91425"/>
                </a:tc>
                <a:tc>
                  <a:txBody>
                    <a:bodyPr/>
                    <a:lstStyle/>
                    <a:p>
                      <a:pPr marL="0" lvl="0" indent="0" algn="ctr" rtl="0">
                        <a:spcBef>
                          <a:spcPts val="0"/>
                        </a:spcBef>
                        <a:spcAft>
                          <a:spcPts val="0"/>
                        </a:spcAft>
                        <a:buNone/>
                      </a:pPr>
                      <a:r>
                        <a:rPr lang="en-US" sz="2300" b="1">
                          <a:latin typeface="Garamond"/>
                          <a:ea typeface="Garamond"/>
                          <a:cs typeface="Garamond"/>
                          <a:sym typeface="Garamond"/>
                        </a:rPr>
                        <a:t>4.21</a:t>
                      </a:r>
                      <a:endParaRPr sz="2300" b="1">
                        <a:latin typeface="Garamond"/>
                        <a:ea typeface="Garamond"/>
                        <a:cs typeface="Garamond"/>
                        <a:sym typeface="Garamond"/>
                      </a:endParaRPr>
                    </a:p>
                  </a:txBody>
                  <a:tcPr marL="91425" marR="91425" marT="91425" marB="91425"/>
                </a:tc>
                <a:tc>
                  <a:txBody>
                    <a:bodyPr/>
                    <a:lstStyle/>
                    <a:p>
                      <a:pPr marL="0" lvl="0" indent="0" algn="ctr" rtl="0">
                        <a:spcBef>
                          <a:spcPts val="0"/>
                        </a:spcBef>
                        <a:spcAft>
                          <a:spcPts val="0"/>
                        </a:spcAft>
                        <a:buNone/>
                      </a:pPr>
                      <a:r>
                        <a:rPr lang="en-US" sz="2300" b="1">
                          <a:latin typeface="Garamond"/>
                          <a:ea typeface="Garamond"/>
                          <a:cs typeface="Garamond"/>
                          <a:sym typeface="Garamond"/>
                        </a:rPr>
                        <a:t>276</a:t>
                      </a:r>
                      <a:endParaRPr sz="2300" b="1">
                        <a:latin typeface="Garamond"/>
                        <a:ea typeface="Garamond"/>
                        <a:cs typeface="Garamond"/>
                        <a:sym typeface="Garamond"/>
                      </a:endParaRPr>
                    </a:p>
                  </a:txBody>
                  <a:tcPr marL="91425" marR="91425" marT="91425" marB="91425"/>
                </a:tc>
                <a:extLst>
                  <a:ext uri="{0D108BD9-81ED-4DB2-BD59-A6C34878D82A}">
                    <a16:rowId xmlns:a16="http://schemas.microsoft.com/office/drawing/2014/main" val="10004"/>
                  </a:ext>
                </a:extLst>
              </a:tr>
              <a:tr h="420125">
                <a:tc>
                  <a:txBody>
                    <a:bodyPr/>
                    <a:lstStyle/>
                    <a:p>
                      <a:pPr marL="0" lvl="0" indent="0" algn="ctr" rtl="0">
                        <a:spcBef>
                          <a:spcPts val="0"/>
                        </a:spcBef>
                        <a:spcAft>
                          <a:spcPts val="0"/>
                        </a:spcAft>
                        <a:buNone/>
                      </a:pPr>
                      <a:r>
                        <a:rPr lang="en-US" sz="2300" b="1">
                          <a:latin typeface="Garamond"/>
                          <a:ea typeface="Garamond"/>
                          <a:cs typeface="Garamond"/>
                          <a:sym typeface="Garamond"/>
                        </a:rPr>
                        <a:t>Gimbal</a:t>
                      </a:r>
                      <a:endParaRPr sz="2300" b="1">
                        <a:latin typeface="Garamond"/>
                        <a:ea typeface="Garamond"/>
                        <a:cs typeface="Garamond"/>
                        <a:sym typeface="Garamond"/>
                      </a:endParaRPr>
                    </a:p>
                  </a:txBody>
                  <a:tcPr marL="91425" marR="91425" marT="91425" marB="91425"/>
                </a:tc>
                <a:tc>
                  <a:txBody>
                    <a:bodyPr/>
                    <a:lstStyle/>
                    <a:p>
                      <a:pPr marL="0" lvl="0" indent="0" algn="ctr" rtl="0">
                        <a:spcBef>
                          <a:spcPts val="0"/>
                        </a:spcBef>
                        <a:spcAft>
                          <a:spcPts val="0"/>
                        </a:spcAft>
                        <a:buNone/>
                      </a:pPr>
                      <a:r>
                        <a:rPr lang="en-US" sz="2300" b="1">
                          <a:latin typeface="Garamond"/>
                          <a:ea typeface="Garamond"/>
                          <a:cs typeface="Garamond"/>
                          <a:sym typeface="Garamond"/>
                        </a:rPr>
                        <a:t>4.56</a:t>
                      </a:r>
                      <a:endParaRPr sz="2300" b="1">
                        <a:latin typeface="Garamond"/>
                        <a:ea typeface="Garamond"/>
                        <a:cs typeface="Garamond"/>
                        <a:sym typeface="Garamond"/>
                      </a:endParaRPr>
                    </a:p>
                  </a:txBody>
                  <a:tcPr marL="91425" marR="91425" marT="91425" marB="91425"/>
                </a:tc>
                <a:tc>
                  <a:txBody>
                    <a:bodyPr/>
                    <a:lstStyle/>
                    <a:p>
                      <a:pPr marL="0" lvl="0" indent="0" algn="ctr" rtl="0">
                        <a:spcBef>
                          <a:spcPts val="0"/>
                        </a:spcBef>
                        <a:spcAft>
                          <a:spcPts val="0"/>
                        </a:spcAft>
                        <a:buNone/>
                      </a:pPr>
                      <a:r>
                        <a:rPr lang="en-US" sz="2300" b="1">
                          <a:latin typeface="Garamond"/>
                          <a:ea typeface="Garamond"/>
                          <a:cs typeface="Garamond"/>
                          <a:sym typeface="Garamond"/>
                        </a:rPr>
                        <a:t>276</a:t>
                      </a:r>
                      <a:endParaRPr sz="2300" b="1">
                        <a:latin typeface="Garamond"/>
                        <a:ea typeface="Garamond"/>
                        <a:cs typeface="Garamond"/>
                        <a:sym typeface="Garamond"/>
                      </a:endParaRPr>
                    </a:p>
                  </a:txBody>
                  <a:tcPr marL="91425" marR="91425" marT="91425" marB="91425"/>
                </a:tc>
                <a:extLst>
                  <a:ext uri="{0D108BD9-81ED-4DB2-BD59-A6C34878D82A}">
                    <a16:rowId xmlns:a16="http://schemas.microsoft.com/office/drawing/2014/main" val="10005"/>
                  </a:ext>
                </a:extLst>
              </a:tr>
              <a:tr h="420125">
                <a:tc>
                  <a:txBody>
                    <a:bodyPr/>
                    <a:lstStyle/>
                    <a:p>
                      <a:pPr marL="0" lvl="0" indent="0" algn="ctr" rtl="0">
                        <a:spcBef>
                          <a:spcPts val="0"/>
                        </a:spcBef>
                        <a:spcAft>
                          <a:spcPts val="0"/>
                        </a:spcAft>
                        <a:buNone/>
                      </a:pPr>
                      <a:r>
                        <a:rPr lang="en-US" sz="2300" b="1">
                          <a:latin typeface="Garamond"/>
                          <a:ea typeface="Garamond"/>
                          <a:cs typeface="Garamond"/>
                          <a:sym typeface="Garamond"/>
                        </a:rPr>
                        <a:t>Environmental Sensor</a:t>
                      </a:r>
                      <a:endParaRPr sz="2300" b="1">
                        <a:latin typeface="Garamond"/>
                        <a:ea typeface="Garamond"/>
                        <a:cs typeface="Garamond"/>
                        <a:sym typeface="Garamond"/>
                      </a:endParaRPr>
                    </a:p>
                  </a:txBody>
                  <a:tcPr marL="91425" marR="91425" marT="91425" marB="91425"/>
                </a:tc>
                <a:tc>
                  <a:txBody>
                    <a:bodyPr/>
                    <a:lstStyle/>
                    <a:p>
                      <a:pPr marL="0" lvl="0" indent="0" algn="ctr" rtl="0">
                        <a:spcBef>
                          <a:spcPts val="0"/>
                        </a:spcBef>
                        <a:spcAft>
                          <a:spcPts val="0"/>
                        </a:spcAft>
                        <a:buNone/>
                      </a:pPr>
                      <a:r>
                        <a:rPr lang="en-US" sz="2300" b="1">
                          <a:latin typeface="Garamond"/>
                          <a:ea typeface="Garamond"/>
                          <a:cs typeface="Garamond"/>
                          <a:sym typeface="Garamond"/>
                        </a:rPr>
                        <a:t>2.23</a:t>
                      </a:r>
                      <a:endParaRPr sz="2300" b="1">
                        <a:latin typeface="Garamond"/>
                        <a:ea typeface="Garamond"/>
                        <a:cs typeface="Garamond"/>
                        <a:sym typeface="Garamond"/>
                      </a:endParaRPr>
                    </a:p>
                  </a:txBody>
                  <a:tcPr marL="91425" marR="91425" marT="91425" marB="91425"/>
                </a:tc>
                <a:tc>
                  <a:txBody>
                    <a:bodyPr/>
                    <a:lstStyle/>
                    <a:p>
                      <a:pPr marL="0" lvl="0" indent="0" algn="ctr" rtl="0">
                        <a:spcBef>
                          <a:spcPts val="0"/>
                        </a:spcBef>
                        <a:spcAft>
                          <a:spcPts val="0"/>
                        </a:spcAft>
                        <a:buNone/>
                      </a:pPr>
                      <a:r>
                        <a:rPr lang="en-US" sz="2300" b="1">
                          <a:latin typeface="Garamond"/>
                          <a:ea typeface="Garamond"/>
                          <a:cs typeface="Garamond"/>
                          <a:sym typeface="Garamond"/>
                        </a:rPr>
                        <a:t>476</a:t>
                      </a:r>
                      <a:endParaRPr sz="2300" b="1">
                        <a:latin typeface="Garamond"/>
                        <a:ea typeface="Garamond"/>
                        <a:cs typeface="Garamond"/>
                        <a:sym typeface="Garamond"/>
                      </a:endParaRPr>
                    </a:p>
                  </a:txBody>
                  <a:tcPr marL="91425" marR="91425" marT="91425" marB="91425"/>
                </a:tc>
                <a:extLst>
                  <a:ext uri="{0D108BD9-81ED-4DB2-BD59-A6C34878D82A}">
                    <a16:rowId xmlns:a16="http://schemas.microsoft.com/office/drawing/2014/main" val="10006"/>
                  </a:ext>
                </a:extLst>
              </a:tr>
              <a:tr h="420125">
                <a:tc>
                  <a:txBody>
                    <a:bodyPr/>
                    <a:lstStyle/>
                    <a:p>
                      <a:pPr marL="0" lvl="0" indent="0" algn="ctr" rtl="0">
                        <a:spcBef>
                          <a:spcPts val="0"/>
                        </a:spcBef>
                        <a:spcAft>
                          <a:spcPts val="0"/>
                        </a:spcAft>
                        <a:buNone/>
                      </a:pPr>
                      <a:r>
                        <a:rPr lang="en-US" sz="2300" b="1">
                          <a:latin typeface="Garamond"/>
                          <a:ea typeface="Garamond"/>
                          <a:cs typeface="Garamond"/>
                          <a:sym typeface="Garamond"/>
                        </a:rPr>
                        <a:t>Avionics</a:t>
                      </a:r>
                      <a:endParaRPr sz="2300" b="1">
                        <a:latin typeface="Garamond"/>
                        <a:ea typeface="Garamond"/>
                        <a:cs typeface="Garamond"/>
                        <a:sym typeface="Garamond"/>
                      </a:endParaRPr>
                    </a:p>
                  </a:txBody>
                  <a:tcPr marL="91425" marR="91425" marT="91425" marB="91425"/>
                </a:tc>
                <a:tc>
                  <a:txBody>
                    <a:bodyPr/>
                    <a:lstStyle/>
                    <a:p>
                      <a:pPr marL="0" lvl="0" indent="0" algn="ctr" rtl="0">
                        <a:spcBef>
                          <a:spcPts val="0"/>
                        </a:spcBef>
                        <a:spcAft>
                          <a:spcPts val="0"/>
                        </a:spcAft>
                        <a:buNone/>
                      </a:pPr>
                      <a:r>
                        <a:rPr lang="en-US" sz="2300" b="1">
                          <a:latin typeface="Garamond"/>
                          <a:ea typeface="Garamond"/>
                          <a:cs typeface="Garamond"/>
                          <a:sym typeface="Garamond"/>
                        </a:rPr>
                        <a:t>1.96</a:t>
                      </a:r>
                      <a:endParaRPr sz="2300" b="1">
                        <a:latin typeface="Garamond"/>
                        <a:ea typeface="Garamond"/>
                        <a:cs typeface="Garamond"/>
                        <a:sym typeface="Garamond"/>
                      </a:endParaRPr>
                    </a:p>
                  </a:txBody>
                  <a:tcPr marL="91425" marR="91425" marT="91425" marB="91425"/>
                </a:tc>
                <a:tc>
                  <a:txBody>
                    <a:bodyPr/>
                    <a:lstStyle/>
                    <a:p>
                      <a:pPr marL="0" lvl="0" indent="0" algn="ctr" rtl="0">
                        <a:spcBef>
                          <a:spcPts val="0"/>
                        </a:spcBef>
                        <a:spcAft>
                          <a:spcPts val="0"/>
                        </a:spcAft>
                        <a:buNone/>
                      </a:pPr>
                      <a:r>
                        <a:rPr lang="en-US" sz="2300" b="1">
                          <a:latin typeface="Garamond"/>
                          <a:ea typeface="Garamond"/>
                          <a:cs typeface="Garamond"/>
                          <a:sym typeface="Garamond"/>
                        </a:rPr>
                        <a:t>481</a:t>
                      </a:r>
                      <a:endParaRPr sz="2300" b="1">
                        <a:latin typeface="Garamond"/>
                        <a:ea typeface="Garamond"/>
                        <a:cs typeface="Garamond"/>
                        <a:sym typeface="Garamond"/>
                      </a:endParaRPr>
                    </a:p>
                  </a:txBody>
                  <a:tcPr marL="91425" marR="91425" marT="91425" marB="91425"/>
                </a:tc>
                <a:extLst>
                  <a:ext uri="{0D108BD9-81ED-4DB2-BD59-A6C34878D82A}">
                    <a16:rowId xmlns:a16="http://schemas.microsoft.com/office/drawing/2014/main" val="10007"/>
                  </a:ext>
                </a:extLst>
              </a:tr>
              <a:tr h="420125">
                <a:tc>
                  <a:txBody>
                    <a:bodyPr/>
                    <a:lstStyle/>
                    <a:p>
                      <a:pPr marL="0" lvl="0" indent="0" algn="ctr" rtl="0">
                        <a:spcBef>
                          <a:spcPts val="0"/>
                        </a:spcBef>
                        <a:spcAft>
                          <a:spcPts val="0"/>
                        </a:spcAft>
                        <a:buNone/>
                      </a:pPr>
                      <a:r>
                        <a:rPr lang="en-US" sz="2300" b="1">
                          <a:latin typeface="Garamond"/>
                          <a:ea typeface="Garamond"/>
                          <a:cs typeface="Garamond"/>
                          <a:sym typeface="Garamond"/>
                        </a:rPr>
                        <a:t>Empty Weight</a:t>
                      </a:r>
                      <a:endParaRPr sz="2300" b="1">
                        <a:latin typeface="Garamond"/>
                        <a:ea typeface="Garamond"/>
                        <a:cs typeface="Garamond"/>
                        <a:sym typeface="Garamond"/>
                      </a:endParaRPr>
                    </a:p>
                  </a:txBody>
                  <a:tcPr marL="91425" marR="91425" marT="91425" marB="91425"/>
                </a:tc>
                <a:tc>
                  <a:txBody>
                    <a:bodyPr/>
                    <a:lstStyle/>
                    <a:p>
                      <a:pPr marL="0" lvl="0" indent="0" algn="ctr" rtl="0">
                        <a:spcBef>
                          <a:spcPts val="0"/>
                        </a:spcBef>
                        <a:spcAft>
                          <a:spcPts val="0"/>
                        </a:spcAft>
                        <a:buNone/>
                      </a:pPr>
                      <a:r>
                        <a:rPr lang="en-US" sz="2300" b="1">
                          <a:latin typeface="Garamond"/>
                          <a:ea typeface="Garamond"/>
                          <a:cs typeface="Garamond"/>
                          <a:sym typeface="Garamond"/>
                        </a:rPr>
                        <a:t>29.43</a:t>
                      </a:r>
                      <a:endParaRPr sz="2300" b="1">
                        <a:latin typeface="Garamond"/>
                        <a:ea typeface="Garamond"/>
                        <a:cs typeface="Garamond"/>
                        <a:sym typeface="Garamond"/>
                      </a:endParaRPr>
                    </a:p>
                  </a:txBody>
                  <a:tcPr marL="91425" marR="91425" marT="91425" marB="91425"/>
                </a:tc>
                <a:tc>
                  <a:txBody>
                    <a:bodyPr/>
                    <a:lstStyle/>
                    <a:p>
                      <a:pPr marL="0" lvl="0" indent="0" algn="ctr" rtl="0">
                        <a:spcBef>
                          <a:spcPts val="0"/>
                        </a:spcBef>
                        <a:spcAft>
                          <a:spcPts val="0"/>
                        </a:spcAft>
                        <a:buNone/>
                      </a:pPr>
                      <a:r>
                        <a:rPr lang="en-US" sz="2300" b="1">
                          <a:latin typeface="Garamond"/>
                          <a:ea typeface="Garamond"/>
                          <a:cs typeface="Garamond"/>
                          <a:sym typeface="Garamond"/>
                        </a:rPr>
                        <a:t>326</a:t>
                      </a:r>
                      <a:endParaRPr sz="2300" b="1">
                        <a:latin typeface="Garamond"/>
                        <a:ea typeface="Garamond"/>
                        <a:cs typeface="Garamond"/>
                        <a:sym typeface="Garamond"/>
                      </a:endParaRPr>
                    </a:p>
                  </a:txBody>
                  <a:tcPr marL="91425" marR="91425" marT="91425" marB="91425"/>
                </a:tc>
                <a:extLst>
                  <a:ext uri="{0D108BD9-81ED-4DB2-BD59-A6C34878D82A}">
                    <a16:rowId xmlns:a16="http://schemas.microsoft.com/office/drawing/2014/main" val="10008"/>
                  </a:ext>
                </a:extLst>
              </a:tr>
              <a:tr h="420125">
                <a:tc>
                  <a:txBody>
                    <a:bodyPr/>
                    <a:lstStyle/>
                    <a:p>
                      <a:pPr marL="0" lvl="0" indent="0" algn="ctr" rtl="0">
                        <a:spcBef>
                          <a:spcPts val="0"/>
                        </a:spcBef>
                        <a:spcAft>
                          <a:spcPts val="0"/>
                        </a:spcAft>
                        <a:buNone/>
                      </a:pPr>
                      <a:r>
                        <a:rPr lang="en-US" sz="2300" b="1">
                          <a:latin typeface="Garamond"/>
                          <a:ea typeface="Garamond"/>
                          <a:cs typeface="Garamond"/>
                          <a:sym typeface="Garamond"/>
                        </a:rPr>
                        <a:t>Nose Landing Gear</a:t>
                      </a:r>
                      <a:endParaRPr sz="2300" b="1">
                        <a:latin typeface="Garamond"/>
                        <a:ea typeface="Garamond"/>
                        <a:cs typeface="Garamond"/>
                        <a:sym typeface="Garamond"/>
                      </a:endParaRPr>
                    </a:p>
                  </a:txBody>
                  <a:tcPr marL="91425" marR="91425" marT="91425" marB="91425"/>
                </a:tc>
                <a:tc>
                  <a:txBody>
                    <a:bodyPr/>
                    <a:lstStyle/>
                    <a:p>
                      <a:pPr marL="0" lvl="0" indent="0" algn="ctr" rtl="0">
                        <a:spcBef>
                          <a:spcPts val="0"/>
                        </a:spcBef>
                        <a:spcAft>
                          <a:spcPts val="0"/>
                        </a:spcAft>
                        <a:buNone/>
                      </a:pPr>
                      <a:r>
                        <a:rPr lang="en-US" sz="2300" b="1">
                          <a:latin typeface="Garamond"/>
                          <a:ea typeface="Garamond"/>
                          <a:cs typeface="Garamond"/>
                          <a:sym typeface="Garamond"/>
                        </a:rPr>
                        <a:t>0.77</a:t>
                      </a:r>
                      <a:endParaRPr sz="2300" b="1">
                        <a:latin typeface="Garamond"/>
                        <a:ea typeface="Garamond"/>
                        <a:cs typeface="Garamond"/>
                        <a:sym typeface="Garamond"/>
                      </a:endParaRPr>
                    </a:p>
                  </a:txBody>
                  <a:tcPr marL="91425" marR="91425" marT="91425" marB="91425"/>
                </a:tc>
                <a:tc>
                  <a:txBody>
                    <a:bodyPr/>
                    <a:lstStyle/>
                    <a:p>
                      <a:pPr marL="0" lvl="0" indent="0" algn="ctr" rtl="0">
                        <a:spcBef>
                          <a:spcPts val="0"/>
                        </a:spcBef>
                        <a:spcAft>
                          <a:spcPts val="0"/>
                        </a:spcAft>
                        <a:buNone/>
                      </a:pPr>
                      <a:r>
                        <a:rPr lang="en-US" sz="2300" b="1">
                          <a:latin typeface="Garamond"/>
                          <a:ea typeface="Garamond"/>
                          <a:cs typeface="Garamond"/>
                          <a:sym typeface="Garamond"/>
                        </a:rPr>
                        <a:t>150</a:t>
                      </a:r>
                      <a:endParaRPr sz="2300" b="1">
                        <a:latin typeface="Garamond"/>
                        <a:ea typeface="Garamond"/>
                        <a:cs typeface="Garamond"/>
                        <a:sym typeface="Garamond"/>
                      </a:endParaRPr>
                    </a:p>
                  </a:txBody>
                  <a:tcPr marL="91425" marR="91425" marT="91425" marB="91425"/>
                </a:tc>
                <a:extLst>
                  <a:ext uri="{0D108BD9-81ED-4DB2-BD59-A6C34878D82A}">
                    <a16:rowId xmlns:a16="http://schemas.microsoft.com/office/drawing/2014/main" val="10009"/>
                  </a:ext>
                </a:extLst>
              </a:tr>
              <a:tr h="420125">
                <a:tc>
                  <a:txBody>
                    <a:bodyPr/>
                    <a:lstStyle/>
                    <a:p>
                      <a:pPr marL="0" lvl="0" indent="0" algn="ctr" rtl="0">
                        <a:spcBef>
                          <a:spcPts val="0"/>
                        </a:spcBef>
                        <a:spcAft>
                          <a:spcPts val="0"/>
                        </a:spcAft>
                        <a:buNone/>
                      </a:pPr>
                      <a:r>
                        <a:rPr lang="en-US" sz="2300" b="1">
                          <a:latin typeface="Garamond"/>
                          <a:ea typeface="Garamond"/>
                          <a:cs typeface="Garamond"/>
                          <a:sym typeface="Garamond"/>
                        </a:rPr>
                        <a:t>Main Landing Gear</a:t>
                      </a:r>
                      <a:endParaRPr sz="2300" b="1">
                        <a:latin typeface="Garamond"/>
                        <a:ea typeface="Garamond"/>
                        <a:cs typeface="Garamond"/>
                        <a:sym typeface="Garamond"/>
                      </a:endParaRPr>
                    </a:p>
                  </a:txBody>
                  <a:tcPr marL="91425" marR="91425" marT="91425" marB="91425"/>
                </a:tc>
                <a:tc>
                  <a:txBody>
                    <a:bodyPr/>
                    <a:lstStyle/>
                    <a:p>
                      <a:pPr marL="0" lvl="0" indent="0" algn="ctr" rtl="0">
                        <a:spcBef>
                          <a:spcPts val="0"/>
                        </a:spcBef>
                        <a:spcAft>
                          <a:spcPts val="0"/>
                        </a:spcAft>
                        <a:buNone/>
                      </a:pPr>
                      <a:r>
                        <a:rPr lang="en-US" sz="2300" b="1">
                          <a:latin typeface="Garamond"/>
                          <a:ea typeface="Garamond"/>
                          <a:cs typeface="Garamond"/>
                          <a:sym typeface="Garamond"/>
                        </a:rPr>
                        <a:t>1.55</a:t>
                      </a:r>
                      <a:endParaRPr sz="2300" b="1">
                        <a:latin typeface="Garamond"/>
                        <a:ea typeface="Garamond"/>
                        <a:cs typeface="Garamond"/>
                        <a:sym typeface="Garamond"/>
                      </a:endParaRPr>
                    </a:p>
                  </a:txBody>
                  <a:tcPr marL="91425" marR="91425" marT="91425" marB="91425"/>
                </a:tc>
                <a:tc>
                  <a:txBody>
                    <a:bodyPr/>
                    <a:lstStyle/>
                    <a:p>
                      <a:pPr marL="0" lvl="0" indent="0" algn="ctr" rtl="0">
                        <a:spcBef>
                          <a:spcPts val="0"/>
                        </a:spcBef>
                        <a:spcAft>
                          <a:spcPts val="0"/>
                        </a:spcAft>
                        <a:buNone/>
                      </a:pPr>
                      <a:r>
                        <a:rPr lang="en-US" sz="2300" b="1">
                          <a:latin typeface="Garamond"/>
                          <a:ea typeface="Garamond"/>
                          <a:cs typeface="Garamond"/>
                          <a:sym typeface="Garamond"/>
                        </a:rPr>
                        <a:t>350</a:t>
                      </a:r>
                      <a:endParaRPr sz="2300" b="1">
                        <a:latin typeface="Garamond"/>
                        <a:ea typeface="Garamond"/>
                        <a:cs typeface="Garamond"/>
                        <a:sym typeface="Garamond"/>
                      </a:endParaRPr>
                    </a:p>
                  </a:txBody>
                  <a:tcPr marL="91425" marR="91425" marT="91425" marB="91425"/>
                </a:tc>
                <a:extLst>
                  <a:ext uri="{0D108BD9-81ED-4DB2-BD59-A6C34878D82A}">
                    <a16:rowId xmlns:a16="http://schemas.microsoft.com/office/drawing/2014/main" val="10010"/>
                  </a:ext>
                </a:extLst>
              </a:tr>
            </a:tbl>
          </a:graphicData>
        </a:graphic>
      </p:graphicFrame>
      <p:graphicFrame>
        <p:nvGraphicFramePr>
          <p:cNvPr id="175" name="Google Shape;175;g3273b61a002_2_100"/>
          <p:cNvGraphicFramePr/>
          <p:nvPr>
            <p:extLst>
              <p:ext uri="{D42A27DB-BD31-4B8C-83A1-F6EECF244321}">
                <p14:modId xmlns:p14="http://schemas.microsoft.com/office/powerpoint/2010/main" val="2519593585"/>
              </p:ext>
            </p:extLst>
          </p:nvPr>
        </p:nvGraphicFramePr>
        <p:xfrm>
          <a:off x="4340450" y="5181255"/>
          <a:ext cx="4968650" cy="5113359"/>
        </p:xfrm>
        <a:graphic>
          <a:graphicData uri="http://schemas.openxmlformats.org/drawingml/2006/table">
            <a:tbl>
              <a:tblPr>
                <a:noFill/>
                <a:tableStyleId>{8E54CEF5-940D-4FD7-B2A4-BB6EE715500E}</a:tableStyleId>
              </a:tblPr>
              <a:tblGrid>
                <a:gridCol w="2622942">
                  <a:extLst>
                    <a:ext uri="{9D8B030D-6E8A-4147-A177-3AD203B41FA5}">
                      <a16:colId xmlns:a16="http://schemas.microsoft.com/office/drawing/2014/main" val="20000"/>
                    </a:ext>
                  </a:extLst>
                </a:gridCol>
                <a:gridCol w="2345708">
                  <a:extLst>
                    <a:ext uri="{9D8B030D-6E8A-4147-A177-3AD203B41FA5}">
                      <a16:colId xmlns:a16="http://schemas.microsoft.com/office/drawing/2014/main" val="20001"/>
                    </a:ext>
                  </a:extLst>
                </a:gridCol>
              </a:tblGrid>
              <a:tr h="870556">
                <a:tc>
                  <a:txBody>
                    <a:bodyPr/>
                    <a:lstStyle/>
                    <a:p>
                      <a:pPr marL="0" lvl="0" indent="0" algn="ctr" rtl="0">
                        <a:spcBef>
                          <a:spcPts val="0"/>
                        </a:spcBef>
                        <a:spcAft>
                          <a:spcPts val="0"/>
                        </a:spcAft>
                        <a:buNone/>
                      </a:pPr>
                      <a:r>
                        <a:rPr lang="en-US" sz="2300" b="1">
                          <a:latin typeface="Garamond"/>
                          <a:ea typeface="Garamond"/>
                          <a:cs typeface="Garamond"/>
                          <a:sym typeface="Garamond"/>
                        </a:rPr>
                        <a:t>Horizontal Tail Area</a:t>
                      </a:r>
                      <a:endParaRPr sz="2300" b="1">
                        <a:latin typeface="Garamond"/>
                        <a:ea typeface="Garamond"/>
                        <a:cs typeface="Garamond"/>
                        <a:sym typeface="Garamon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2300" b="1">
                          <a:latin typeface="Garamond"/>
                          <a:ea typeface="Garamond"/>
                          <a:cs typeface="Garamond"/>
                          <a:sym typeface="Garamond"/>
                        </a:rPr>
                        <a:t>0.42 m</a:t>
                      </a:r>
                      <a:r>
                        <a:rPr lang="en-US" sz="2300" b="1" baseline="30000">
                          <a:latin typeface="Garamond"/>
                          <a:ea typeface="Garamond"/>
                          <a:cs typeface="Garamond"/>
                          <a:sym typeface="Garamond"/>
                        </a:rPr>
                        <a:t>2</a:t>
                      </a:r>
                      <a:endParaRPr sz="2300" b="1" baseline="30000">
                        <a:latin typeface="Garamond"/>
                        <a:ea typeface="Garamond"/>
                        <a:cs typeface="Garamond"/>
                        <a:sym typeface="Garamon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870556">
                <a:tc>
                  <a:txBody>
                    <a:bodyPr/>
                    <a:lstStyle/>
                    <a:p>
                      <a:pPr marL="0" lvl="0" indent="0" algn="ctr" rtl="0">
                        <a:spcBef>
                          <a:spcPts val="0"/>
                        </a:spcBef>
                        <a:spcAft>
                          <a:spcPts val="0"/>
                        </a:spcAft>
                        <a:buNone/>
                      </a:pPr>
                      <a:r>
                        <a:rPr lang="en-US" sz="2300" b="1">
                          <a:latin typeface="Garamond"/>
                          <a:ea typeface="Garamond"/>
                          <a:cs typeface="Garamond"/>
                          <a:sym typeface="Garamond"/>
                        </a:rPr>
                        <a:t>Horizontal Tail Span</a:t>
                      </a:r>
                      <a:endParaRPr sz="2300" b="1">
                        <a:latin typeface="Garamond"/>
                        <a:ea typeface="Garamond"/>
                        <a:cs typeface="Garamond"/>
                        <a:sym typeface="Garamon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2300" b="1">
                          <a:latin typeface="Garamond"/>
                          <a:ea typeface="Garamond"/>
                          <a:cs typeface="Garamond"/>
                          <a:sym typeface="Garamond"/>
                        </a:rPr>
                        <a:t>1.5 m</a:t>
                      </a:r>
                      <a:endParaRPr sz="2300" b="1">
                        <a:latin typeface="Garamond"/>
                        <a:ea typeface="Garamond"/>
                        <a:cs typeface="Garamond"/>
                        <a:sym typeface="Garamon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870556">
                <a:tc>
                  <a:txBody>
                    <a:bodyPr/>
                    <a:lstStyle/>
                    <a:p>
                      <a:pPr marL="0" lvl="0" indent="0" algn="ctr" rtl="0">
                        <a:spcBef>
                          <a:spcPts val="0"/>
                        </a:spcBef>
                        <a:spcAft>
                          <a:spcPts val="0"/>
                        </a:spcAft>
                        <a:buNone/>
                      </a:pPr>
                      <a:r>
                        <a:rPr lang="en-US" sz="2300" b="1" dirty="0">
                          <a:latin typeface="Garamond"/>
                          <a:ea typeface="Garamond"/>
                          <a:cs typeface="Garamond"/>
                          <a:sym typeface="Garamond"/>
                        </a:rPr>
                        <a:t>Horizontal Tail </a:t>
                      </a:r>
                      <a:r>
                        <a:rPr lang="en-US" sz="2300" b="1" dirty="0" err="1">
                          <a:latin typeface="Garamond"/>
                          <a:ea typeface="Garamond"/>
                          <a:cs typeface="Garamond"/>
                          <a:sym typeface="Garamond"/>
                        </a:rPr>
                        <a:t>Aerofoil</a:t>
                      </a:r>
                      <a:endParaRPr sz="2300" b="1" dirty="0">
                        <a:latin typeface="Garamond"/>
                        <a:ea typeface="Garamond"/>
                        <a:cs typeface="Garamond"/>
                        <a:sym typeface="Garamon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2300" b="1" dirty="0">
                          <a:latin typeface="Garamond"/>
                          <a:ea typeface="Garamond"/>
                          <a:cs typeface="Garamond"/>
                          <a:sym typeface="Garamond"/>
                        </a:rPr>
                        <a:t>NACA 0014</a:t>
                      </a:r>
                      <a:endParaRPr sz="2300" b="1" dirty="0">
                        <a:latin typeface="Garamond"/>
                        <a:ea typeface="Garamond"/>
                        <a:cs typeface="Garamond"/>
                        <a:sym typeface="Garamon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707243">
                <a:tc>
                  <a:txBody>
                    <a:bodyPr/>
                    <a:lstStyle/>
                    <a:p>
                      <a:pPr marL="0" lvl="0" indent="0" algn="ctr" rtl="0">
                        <a:spcBef>
                          <a:spcPts val="0"/>
                        </a:spcBef>
                        <a:spcAft>
                          <a:spcPts val="0"/>
                        </a:spcAft>
                        <a:buNone/>
                      </a:pPr>
                      <a:r>
                        <a:rPr lang="en-US" sz="2300" b="1">
                          <a:latin typeface="Garamond"/>
                          <a:ea typeface="Garamond"/>
                          <a:cs typeface="Garamond"/>
                          <a:sym typeface="Garamond"/>
                        </a:rPr>
                        <a:t>Vertical Tail Area</a:t>
                      </a:r>
                      <a:endParaRPr sz="2300" b="1">
                        <a:latin typeface="Garamond"/>
                        <a:ea typeface="Garamond"/>
                        <a:cs typeface="Garamond"/>
                        <a:sym typeface="Garamon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2300" b="1">
                          <a:latin typeface="Garamond"/>
                          <a:ea typeface="Garamond"/>
                          <a:cs typeface="Garamond"/>
                          <a:sym typeface="Garamond"/>
                        </a:rPr>
                        <a:t>0.14 m</a:t>
                      </a:r>
                      <a:r>
                        <a:rPr lang="en-US" sz="2300" b="1" baseline="30000">
                          <a:latin typeface="Garamond"/>
                          <a:ea typeface="Garamond"/>
                          <a:cs typeface="Garamond"/>
                          <a:sym typeface="Garamond"/>
                        </a:rPr>
                        <a:t>2</a:t>
                      </a:r>
                      <a:endParaRPr sz="2300" b="1" baseline="30000">
                        <a:latin typeface="Garamond"/>
                        <a:ea typeface="Garamond"/>
                        <a:cs typeface="Garamond"/>
                        <a:sym typeface="Garamon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870556">
                <a:tc>
                  <a:txBody>
                    <a:bodyPr/>
                    <a:lstStyle/>
                    <a:p>
                      <a:pPr marL="0" lvl="0" indent="0" algn="ctr" rtl="0">
                        <a:spcBef>
                          <a:spcPts val="0"/>
                        </a:spcBef>
                        <a:spcAft>
                          <a:spcPts val="0"/>
                        </a:spcAft>
                        <a:buNone/>
                      </a:pPr>
                      <a:r>
                        <a:rPr lang="en-US" sz="2300" b="1">
                          <a:latin typeface="Garamond"/>
                          <a:ea typeface="Garamond"/>
                          <a:cs typeface="Garamond"/>
                          <a:sym typeface="Garamond"/>
                        </a:rPr>
                        <a:t>Vertical  Tail Span</a:t>
                      </a:r>
                      <a:endParaRPr sz="2300" b="1">
                        <a:latin typeface="Garamond"/>
                        <a:ea typeface="Garamond"/>
                        <a:cs typeface="Garamond"/>
                        <a:sym typeface="Garamon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2300" b="1">
                          <a:latin typeface="Garamond"/>
                          <a:ea typeface="Garamond"/>
                          <a:cs typeface="Garamond"/>
                          <a:sym typeface="Garamond"/>
                        </a:rPr>
                        <a:t>0.4 m</a:t>
                      </a:r>
                      <a:endParaRPr sz="2300" b="1">
                        <a:latin typeface="Garamond"/>
                        <a:ea typeface="Garamond"/>
                        <a:cs typeface="Garamond"/>
                        <a:sym typeface="Garamon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870556">
                <a:tc>
                  <a:txBody>
                    <a:bodyPr/>
                    <a:lstStyle/>
                    <a:p>
                      <a:pPr marL="0" lvl="0" indent="0" algn="ctr" rtl="0">
                        <a:spcBef>
                          <a:spcPts val="0"/>
                        </a:spcBef>
                        <a:spcAft>
                          <a:spcPts val="0"/>
                        </a:spcAft>
                        <a:buNone/>
                      </a:pPr>
                      <a:r>
                        <a:rPr lang="en-US" sz="2300" b="1">
                          <a:latin typeface="Garamond"/>
                          <a:ea typeface="Garamond"/>
                          <a:cs typeface="Garamond"/>
                          <a:sym typeface="Garamond"/>
                        </a:rPr>
                        <a:t>Vertical Tail Aerofoil</a:t>
                      </a:r>
                      <a:endParaRPr sz="2300" b="1">
                        <a:latin typeface="Garamond"/>
                        <a:ea typeface="Garamond"/>
                        <a:cs typeface="Garamond"/>
                        <a:sym typeface="Garamon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2300" b="1" dirty="0">
                          <a:latin typeface="Garamond"/>
                          <a:ea typeface="Garamond"/>
                          <a:cs typeface="Garamond"/>
                          <a:sym typeface="Garamond"/>
                        </a:rPr>
                        <a:t>NACA 0014</a:t>
                      </a:r>
                      <a:endParaRPr sz="2300" b="1" dirty="0">
                        <a:latin typeface="Garamond"/>
                        <a:ea typeface="Garamond"/>
                        <a:cs typeface="Garamond"/>
                        <a:sym typeface="Garamon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3273b61a002_2_0"/>
          <p:cNvSpPr txBox="1"/>
          <p:nvPr/>
        </p:nvSpPr>
        <p:spPr>
          <a:xfrm>
            <a:off x="387254" y="217175"/>
            <a:ext cx="8928300" cy="738900"/>
          </a:xfrm>
          <a:prstGeom prst="rect">
            <a:avLst/>
          </a:prstGeom>
          <a:noFill/>
          <a:ln w="9525" cap="flat" cmpd="sng">
            <a:solidFill>
              <a:schemeClr val="lt1"/>
            </a:solidFill>
            <a:prstDash val="solid"/>
            <a:round/>
            <a:headEnd type="none" w="sm" len="sm"/>
            <a:tailEnd type="none" w="sm" len="sm"/>
          </a:ln>
        </p:spPr>
        <p:txBody>
          <a:bodyPr spcFirstLastPara="1" wrap="square" lIns="0" tIns="0" rIns="0" bIns="0" anchor="t" anchorCtr="0">
            <a:spAutoFit/>
          </a:bodyPr>
          <a:lstStyle/>
          <a:p>
            <a:pPr marL="0" marR="0" lvl="0" indent="0" algn="l" rtl="0">
              <a:lnSpc>
                <a:spcPct val="139979"/>
              </a:lnSpc>
              <a:spcBef>
                <a:spcPts val="0"/>
              </a:spcBef>
              <a:spcAft>
                <a:spcPts val="0"/>
              </a:spcAft>
              <a:buClr>
                <a:srgbClr val="000000"/>
              </a:buClr>
              <a:buSzPts val="4800"/>
              <a:buFont typeface="Arial"/>
              <a:buNone/>
            </a:pPr>
            <a:r>
              <a:rPr lang="en-US" sz="4800" b="1" u="sng">
                <a:solidFill>
                  <a:schemeClr val="dk1"/>
                </a:solidFill>
                <a:latin typeface="Garamond"/>
                <a:ea typeface="Garamond"/>
                <a:cs typeface="Garamond"/>
                <a:sym typeface="Garamond"/>
              </a:rPr>
              <a:t>Wing Lift and SFBM Calculations</a:t>
            </a:r>
            <a:endParaRPr sz="1400" b="0" i="0" u="none" strike="noStrike" cap="none">
              <a:solidFill>
                <a:schemeClr val="dk1"/>
              </a:solidFill>
              <a:latin typeface="Garamond"/>
              <a:ea typeface="Garamond"/>
              <a:cs typeface="Garamond"/>
              <a:sym typeface="Garamond"/>
            </a:endParaRPr>
          </a:p>
        </p:txBody>
      </p:sp>
      <p:pic>
        <p:nvPicPr>
          <p:cNvPr id="181" name="Google Shape;181;g3273b61a002_2_0"/>
          <p:cNvPicPr preferRelativeResize="0"/>
          <p:nvPr/>
        </p:nvPicPr>
        <p:blipFill rotWithShape="1">
          <a:blip r:embed="rId3">
            <a:alphaModFix/>
          </a:blip>
          <a:srcRect/>
          <a:stretch/>
        </p:blipFill>
        <p:spPr>
          <a:xfrm>
            <a:off x="754150" y="1308024"/>
            <a:ext cx="8042977" cy="4958224"/>
          </a:xfrm>
          <a:prstGeom prst="rect">
            <a:avLst/>
          </a:prstGeom>
          <a:noFill/>
          <a:ln>
            <a:noFill/>
          </a:ln>
        </p:spPr>
      </p:pic>
      <p:pic>
        <p:nvPicPr>
          <p:cNvPr id="182" name="Google Shape;182;g3273b61a002_2_0"/>
          <p:cNvPicPr preferRelativeResize="0"/>
          <p:nvPr/>
        </p:nvPicPr>
        <p:blipFill rotWithShape="1">
          <a:blip r:embed="rId4">
            <a:alphaModFix/>
          </a:blip>
          <a:srcRect/>
          <a:stretch/>
        </p:blipFill>
        <p:spPr>
          <a:xfrm>
            <a:off x="9359700" y="0"/>
            <a:ext cx="8928299" cy="4958226"/>
          </a:xfrm>
          <a:prstGeom prst="rect">
            <a:avLst/>
          </a:prstGeom>
          <a:noFill/>
          <a:ln>
            <a:noFill/>
          </a:ln>
        </p:spPr>
      </p:pic>
      <p:pic>
        <p:nvPicPr>
          <p:cNvPr id="183" name="Google Shape;183;g3273b61a002_2_0"/>
          <p:cNvPicPr preferRelativeResize="0"/>
          <p:nvPr/>
        </p:nvPicPr>
        <p:blipFill rotWithShape="1">
          <a:blip r:embed="rId5">
            <a:alphaModFix/>
          </a:blip>
          <a:srcRect/>
          <a:stretch/>
        </p:blipFill>
        <p:spPr>
          <a:xfrm>
            <a:off x="9577291" y="4889700"/>
            <a:ext cx="8710710" cy="5372425"/>
          </a:xfrm>
          <a:prstGeom prst="rect">
            <a:avLst/>
          </a:prstGeom>
          <a:noFill/>
          <a:ln>
            <a:noFill/>
          </a:ln>
        </p:spPr>
      </p:pic>
      <p:sp>
        <p:nvSpPr>
          <p:cNvPr id="184" name="Google Shape;184;g3273b61a002_2_0"/>
          <p:cNvSpPr txBox="1"/>
          <p:nvPr/>
        </p:nvSpPr>
        <p:spPr>
          <a:xfrm>
            <a:off x="1897350" y="6342450"/>
            <a:ext cx="6416100" cy="1136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1">
                <a:solidFill>
                  <a:schemeClr val="dk1"/>
                </a:solidFill>
                <a:latin typeface="Garamond"/>
                <a:ea typeface="Garamond"/>
                <a:cs typeface="Garamond"/>
                <a:sym typeface="Garamond"/>
              </a:rPr>
              <a:t>[</a:t>
            </a:r>
            <a:r>
              <a:rPr lang="en-US" sz="3200" b="1" i="0" u="none" strike="noStrike" cap="none">
                <a:solidFill>
                  <a:schemeClr val="dk1"/>
                </a:solidFill>
                <a:latin typeface="Garamond"/>
                <a:ea typeface="Garamond"/>
                <a:cs typeface="Garamond"/>
                <a:sym typeface="Garamond"/>
              </a:rPr>
              <a:t>Schrenk’s Method]</a:t>
            </a:r>
            <a:endParaRPr sz="3200" b="1" i="0" u="none" strike="noStrike" cap="none">
              <a:solidFill>
                <a:schemeClr val="dk1"/>
              </a:solidFill>
              <a:latin typeface="Garamond"/>
              <a:ea typeface="Garamond"/>
              <a:cs typeface="Garamond"/>
              <a:sym typeface="Garamond"/>
            </a:endParaRPr>
          </a:p>
        </p:txBody>
      </p:sp>
      <p:sp>
        <p:nvSpPr>
          <p:cNvPr id="185" name="Google Shape;185;g3273b61a002_2_0"/>
          <p:cNvSpPr txBox="1"/>
          <p:nvPr/>
        </p:nvSpPr>
        <p:spPr>
          <a:xfrm>
            <a:off x="-127650" y="7845000"/>
            <a:ext cx="4979700" cy="3056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2800" b="1" i="0" u="none" strike="noStrike" cap="none">
                <a:solidFill>
                  <a:schemeClr val="dk1"/>
                </a:solidFill>
                <a:latin typeface="Garamond"/>
                <a:ea typeface="Garamond"/>
                <a:cs typeface="Garamond"/>
                <a:sym typeface="Garamond"/>
              </a:rPr>
              <a:t>Wing Span (b) = 2.82 m</a:t>
            </a:r>
            <a:endParaRPr sz="2800" b="1" i="0" u="none" strike="noStrike" cap="none">
              <a:solidFill>
                <a:schemeClr val="dk1"/>
              </a:solidFill>
              <a:latin typeface="Garamond"/>
              <a:ea typeface="Garamond"/>
              <a:cs typeface="Garamond"/>
              <a:sym typeface="Garamond"/>
            </a:endParaRPr>
          </a:p>
          <a:p>
            <a:pPr marL="0" marR="0" lvl="0" indent="0" algn="ctr" rtl="0">
              <a:lnSpc>
                <a:spcPct val="100000"/>
              </a:lnSpc>
              <a:spcBef>
                <a:spcPts val="0"/>
              </a:spcBef>
              <a:spcAft>
                <a:spcPts val="0"/>
              </a:spcAft>
              <a:buClr>
                <a:srgbClr val="000000"/>
              </a:buClr>
              <a:buSzPts val="3200"/>
              <a:buFont typeface="Arial"/>
              <a:buNone/>
            </a:pPr>
            <a:r>
              <a:rPr lang="en-US" sz="2800" b="1" i="0" u="none" strike="noStrike" cap="none">
                <a:solidFill>
                  <a:schemeClr val="dk1"/>
                </a:solidFill>
                <a:latin typeface="Garamond"/>
                <a:ea typeface="Garamond"/>
                <a:cs typeface="Garamond"/>
                <a:sym typeface="Garamond"/>
              </a:rPr>
              <a:t>Chord (c)		   = 0.34 m</a:t>
            </a:r>
            <a:endParaRPr sz="2800" b="1" i="0" u="none" strike="noStrike" cap="none">
              <a:solidFill>
                <a:schemeClr val="dk1"/>
              </a:solidFill>
              <a:latin typeface="Garamond"/>
              <a:ea typeface="Garamond"/>
              <a:cs typeface="Garamond"/>
              <a:sym typeface="Garamond"/>
            </a:endParaRPr>
          </a:p>
          <a:p>
            <a:pPr marL="0" marR="0" lvl="0" indent="0" algn="ctr" rtl="0">
              <a:lnSpc>
                <a:spcPct val="100000"/>
              </a:lnSpc>
              <a:spcBef>
                <a:spcPts val="0"/>
              </a:spcBef>
              <a:spcAft>
                <a:spcPts val="0"/>
              </a:spcAft>
              <a:buClr>
                <a:srgbClr val="000000"/>
              </a:buClr>
              <a:buSzPts val="3200"/>
              <a:buFont typeface="Arial"/>
              <a:buNone/>
            </a:pPr>
            <a:r>
              <a:rPr lang="en-US" sz="2800" b="1" i="0" u="none" strike="noStrike" cap="none">
                <a:solidFill>
                  <a:schemeClr val="dk1"/>
                </a:solidFill>
                <a:latin typeface="Garamond"/>
                <a:ea typeface="Garamond"/>
                <a:cs typeface="Garamond"/>
                <a:sym typeface="Garamond"/>
              </a:rPr>
              <a:t>Area (S)		   = 0.90 m</a:t>
            </a:r>
            <a:r>
              <a:rPr lang="en-US" sz="2800" b="1" i="0" u="none" strike="noStrike" cap="none" baseline="30000">
                <a:solidFill>
                  <a:schemeClr val="dk1"/>
                </a:solidFill>
                <a:latin typeface="Garamond"/>
                <a:ea typeface="Garamond"/>
                <a:cs typeface="Garamond"/>
                <a:sym typeface="Garamond"/>
              </a:rPr>
              <a:t>2</a:t>
            </a:r>
            <a:endParaRPr sz="2800" b="1" i="0" u="none" strike="noStrike" cap="none">
              <a:solidFill>
                <a:schemeClr val="dk1"/>
              </a:solidFill>
              <a:latin typeface="Garamond"/>
              <a:ea typeface="Garamond"/>
              <a:cs typeface="Garamond"/>
              <a:sym typeface="Garamond"/>
            </a:endParaRPr>
          </a:p>
        </p:txBody>
      </p:sp>
      <p:sp>
        <p:nvSpPr>
          <p:cNvPr id="186" name="Google Shape;186;g3273b61a002_2_0"/>
          <p:cNvSpPr txBox="1"/>
          <p:nvPr/>
        </p:nvSpPr>
        <p:spPr>
          <a:xfrm>
            <a:off x="4649725" y="7845000"/>
            <a:ext cx="6623700" cy="130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2800" b="1" i="0" u="none" strike="noStrike" cap="none">
                <a:solidFill>
                  <a:schemeClr val="dk1"/>
                </a:solidFill>
                <a:latin typeface="Garamond"/>
                <a:ea typeface="Garamond"/>
                <a:cs typeface="Garamond"/>
                <a:sym typeface="Garamond"/>
              </a:rPr>
              <a:t>Half Span (b) = 1.4 m</a:t>
            </a:r>
            <a:endParaRPr sz="2800" b="1" i="0" u="none" strike="noStrike" cap="none">
              <a:solidFill>
                <a:schemeClr val="dk1"/>
              </a:solidFill>
              <a:latin typeface="Garamond"/>
              <a:ea typeface="Garamond"/>
              <a:cs typeface="Garamond"/>
              <a:sym typeface="Garamond"/>
            </a:endParaRPr>
          </a:p>
          <a:p>
            <a:pPr marL="0" marR="0" lvl="0" indent="0" algn="l" rtl="0">
              <a:lnSpc>
                <a:spcPct val="100000"/>
              </a:lnSpc>
              <a:spcBef>
                <a:spcPts val="0"/>
              </a:spcBef>
              <a:spcAft>
                <a:spcPts val="0"/>
              </a:spcAft>
              <a:buClr>
                <a:srgbClr val="000000"/>
              </a:buClr>
              <a:buSzPts val="3200"/>
              <a:buFont typeface="Arial"/>
              <a:buNone/>
            </a:pPr>
            <a:r>
              <a:rPr lang="en-US" sz="2800" b="1" i="0" u="none" strike="noStrike" cap="none">
                <a:solidFill>
                  <a:schemeClr val="dk1"/>
                </a:solidFill>
                <a:latin typeface="Garamond"/>
                <a:ea typeface="Garamond"/>
                <a:cs typeface="Garamond"/>
                <a:sym typeface="Garamond"/>
              </a:rPr>
              <a:t>Reaction Force R = - 43 N</a:t>
            </a:r>
            <a:endParaRPr sz="2800" b="1" i="0" u="none" strike="noStrike" cap="none">
              <a:solidFill>
                <a:schemeClr val="dk1"/>
              </a:solidFill>
              <a:latin typeface="Garamond"/>
              <a:ea typeface="Garamond"/>
              <a:cs typeface="Garamond"/>
              <a:sym typeface="Garamond"/>
            </a:endParaRPr>
          </a:p>
          <a:p>
            <a:pPr marL="0" lvl="0" indent="0" algn="l" rtl="0">
              <a:spcBef>
                <a:spcPts val="0"/>
              </a:spcBef>
              <a:spcAft>
                <a:spcPts val="0"/>
              </a:spcAft>
              <a:buClr>
                <a:schemeClr val="dk1"/>
              </a:buClr>
              <a:buSzPts val="3200"/>
              <a:buFont typeface="Arial"/>
              <a:buNone/>
            </a:pPr>
            <a:r>
              <a:rPr lang="en-US" sz="2800" b="1">
                <a:solidFill>
                  <a:schemeClr val="dk1"/>
                </a:solidFill>
                <a:latin typeface="Garamond"/>
                <a:ea typeface="Garamond"/>
                <a:cs typeface="Garamond"/>
                <a:sym typeface="Garamond"/>
              </a:rPr>
              <a:t>Reaction Moment M = - 28 Nm</a:t>
            </a:r>
            <a:endParaRPr sz="2800" b="1">
              <a:solidFill>
                <a:schemeClr val="dk1"/>
              </a:solidFill>
              <a:latin typeface="Garamond"/>
              <a:ea typeface="Garamond"/>
              <a:cs typeface="Garamond"/>
              <a:sym typeface="Garamond"/>
            </a:endParaRPr>
          </a:p>
        </p:txBody>
      </p:sp>
      <p:pic>
        <p:nvPicPr>
          <p:cNvPr id="187" name="Google Shape;187;g3273b61a002_2_0"/>
          <p:cNvPicPr preferRelativeResize="0"/>
          <p:nvPr/>
        </p:nvPicPr>
        <p:blipFill rotWithShape="1">
          <a:blip r:embed="rId3">
            <a:alphaModFix/>
          </a:blip>
          <a:srcRect l="84508" t="1264" r="1328" b="85097"/>
          <a:stretch/>
        </p:blipFill>
        <p:spPr>
          <a:xfrm>
            <a:off x="6481326" y="1408350"/>
            <a:ext cx="2197923" cy="1304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g3273b61a002_2_109"/>
          <p:cNvSpPr/>
          <p:nvPr/>
        </p:nvSpPr>
        <p:spPr>
          <a:xfrm>
            <a:off x="159666" y="127520"/>
            <a:ext cx="10823259" cy="1802359"/>
          </a:xfrm>
          <a:custGeom>
            <a:avLst/>
            <a:gdLst/>
            <a:ahLst/>
            <a:cxnLst/>
            <a:rect l="l" t="t" r="r" b="b"/>
            <a:pathLst>
              <a:path w="10823259" h="1802359" extrusionOk="0">
                <a:moveTo>
                  <a:pt x="0" y="0"/>
                </a:moveTo>
                <a:lnTo>
                  <a:pt x="10823259" y="0"/>
                </a:lnTo>
                <a:lnTo>
                  <a:pt x="10823259" y="1802360"/>
                </a:lnTo>
                <a:lnTo>
                  <a:pt x="0" y="1802360"/>
                </a:lnTo>
                <a:lnTo>
                  <a:pt x="0" y="0"/>
                </a:lnTo>
                <a:close/>
              </a:path>
            </a:pathLst>
          </a:custGeom>
          <a:blipFill rotWithShape="1">
            <a:blip r:embed="rId3">
              <a:alphaModFix/>
            </a:blip>
            <a:stretch>
              <a:fillRect t="-99" b="-109"/>
            </a:stretch>
          </a:blipFill>
          <a:ln>
            <a:noFill/>
          </a:ln>
        </p:spPr>
        <p:txBody>
          <a:bodyPr/>
          <a:lstStyle/>
          <a:p>
            <a:endParaRPr lang="en-IN"/>
          </a:p>
        </p:txBody>
      </p:sp>
      <p:sp>
        <p:nvSpPr>
          <p:cNvPr id="193" name="Google Shape;193;g3273b61a002_2_109"/>
          <p:cNvSpPr txBox="1"/>
          <p:nvPr/>
        </p:nvSpPr>
        <p:spPr>
          <a:xfrm>
            <a:off x="1837200" y="1929875"/>
            <a:ext cx="5469600" cy="117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200" b="1">
                <a:solidFill>
                  <a:schemeClr val="dk1"/>
                </a:solidFill>
                <a:latin typeface="Garamond"/>
                <a:ea typeface="Garamond"/>
                <a:cs typeface="Garamond"/>
                <a:sym typeface="Garamond"/>
              </a:rPr>
              <a:t>Spar (Orange) </a:t>
            </a:r>
            <a:endParaRPr sz="3200" b="1">
              <a:solidFill>
                <a:schemeClr val="dk1"/>
              </a:solidFill>
              <a:latin typeface="Garamond"/>
              <a:ea typeface="Garamond"/>
              <a:cs typeface="Garamond"/>
              <a:sym typeface="Garamond"/>
            </a:endParaRPr>
          </a:p>
          <a:p>
            <a:pPr marL="0" lvl="0" indent="0" algn="ctr" rtl="0">
              <a:spcBef>
                <a:spcPts val="0"/>
              </a:spcBef>
              <a:spcAft>
                <a:spcPts val="0"/>
              </a:spcAft>
              <a:buNone/>
            </a:pPr>
            <a:r>
              <a:rPr lang="en-US" sz="3200" b="1">
                <a:solidFill>
                  <a:schemeClr val="dk1"/>
                </a:solidFill>
                <a:latin typeface="Garamond"/>
                <a:ea typeface="Garamond"/>
                <a:cs typeface="Garamond"/>
                <a:sym typeface="Garamond"/>
              </a:rPr>
              <a:t>Wing Cross Section (Blue)</a:t>
            </a:r>
            <a:endParaRPr sz="3200" b="1">
              <a:solidFill>
                <a:schemeClr val="dk1"/>
              </a:solidFill>
              <a:latin typeface="Garamond"/>
              <a:ea typeface="Garamond"/>
              <a:cs typeface="Garamond"/>
              <a:sym typeface="Garamond"/>
            </a:endParaRPr>
          </a:p>
        </p:txBody>
      </p:sp>
      <p:pic>
        <p:nvPicPr>
          <p:cNvPr id="194" name="Google Shape;194;g3273b61a002_2_109"/>
          <p:cNvPicPr preferRelativeResize="0"/>
          <p:nvPr/>
        </p:nvPicPr>
        <p:blipFill>
          <a:blip r:embed="rId4">
            <a:alphaModFix/>
          </a:blip>
          <a:stretch>
            <a:fillRect/>
          </a:stretch>
        </p:blipFill>
        <p:spPr>
          <a:xfrm>
            <a:off x="0" y="3879950"/>
            <a:ext cx="12947762" cy="6407025"/>
          </a:xfrm>
          <a:prstGeom prst="rect">
            <a:avLst/>
          </a:prstGeom>
          <a:noFill/>
          <a:ln>
            <a:noFill/>
          </a:ln>
        </p:spPr>
      </p:pic>
      <p:sp>
        <p:nvSpPr>
          <p:cNvPr id="195" name="Google Shape;195;g3273b61a002_2_109"/>
          <p:cNvSpPr txBox="1"/>
          <p:nvPr/>
        </p:nvSpPr>
        <p:spPr>
          <a:xfrm>
            <a:off x="43950" y="7266575"/>
            <a:ext cx="5469600" cy="302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200" b="1">
                <a:solidFill>
                  <a:schemeClr val="dk1"/>
                </a:solidFill>
                <a:latin typeface="Garamond"/>
                <a:ea typeface="Garamond"/>
                <a:cs typeface="Garamond"/>
                <a:sym typeface="Garamond"/>
              </a:rPr>
              <a:t>C Section Spar</a:t>
            </a:r>
            <a:endParaRPr sz="3200" b="1">
              <a:solidFill>
                <a:schemeClr val="dk1"/>
              </a:solidFill>
              <a:latin typeface="Garamond"/>
              <a:ea typeface="Garamond"/>
              <a:cs typeface="Garamond"/>
              <a:sym typeface="Garamond"/>
            </a:endParaRPr>
          </a:p>
          <a:p>
            <a:pPr marL="0" lvl="0" indent="0" algn="ctr" rtl="0">
              <a:spcBef>
                <a:spcPts val="0"/>
              </a:spcBef>
              <a:spcAft>
                <a:spcPts val="0"/>
              </a:spcAft>
              <a:buNone/>
            </a:pPr>
            <a:r>
              <a:rPr lang="en-US" sz="3200" b="1">
                <a:solidFill>
                  <a:schemeClr val="dk1"/>
                </a:solidFill>
                <a:latin typeface="Garamond"/>
                <a:ea typeface="Garamond"/>
                <a:cs typeface="Garamond"/>
                <a:sym typeface="Garamond"/>
              </a:rPr>
              <a:t>Flange Width = 40 mm</a:t>
            </a:r>
            <a:endParaRPr sz="3200" b="1">
              <a:solidFill>
                <a:schemeClr val="dk1"/>
              </a:solidFill>
              <a:latin typeface="Garamond"/>
              <a:ea typeface="Garamond"/>
              <a:cs typeface="Garamond"/>
              <a:sym typeface="Garamond"/>
            </a:endParaRPr>
          </a:p>
          <a:p>
            <a:pPr marL="0" lvl="0" indent="0" algn="ctr" rtl="0">
              <a:spcBef>
                <a:spcPts val="0"/>
              </a:spcBef>
              <a:spcAft>
                <a:spcPts val="0"/>
              </a:spcAft>
              <a:buNone/>
            </a:pPr>
            <a:r>
              <a:rPr lang="en-US" sz="3200" b="1">
                <a:solidFill>
                  <a:schemeClr val="dk1"/>
                </a:solidFill>
                <a:latin typeface="Garamond"/>
                <a:ea typeface="Garamond"/>
                <a:cs typeface="Garamond"/>
                <a:sym typeface="Garamond"/>
              </a:rPr>
              <a:t>Web = 45 mm</a:t>
            </a:r>
            <a:endParaRPr sz="3200" b="1">
              <a:solidFill>
                <a:schemeClr val="dk1"/>
              </a:solidFill>
              <a:latin typeface="Garamond"/>
              <a:ea typeface="Garamond"/>
              <a:cs typeface="Garamond"/>
              <a:sym typeface="Garamond"/>
            </a:endParaRPr>
          </a:p>
          <a:p>
            <a:pPr marL="0" lvl="0" indent="0" algn="ctr" rtl="0">
              <a:spcBef>
                <a:spcPts val="0"/>
              </a:spcBef>
              <a:spcAft>
                <a:spcPts val="0"/>
              </a:spcAft>
              <a:buNone/>
            </a:pPr>
            <a:r>
              <a:rPr lang="en-US" sz="3200" b="1">
                <a:solidFill>
                  <a:schemeClr val="dk1"/>
                </a:solidFill>
                <a:latin typeface="Garamond"/>
                <a:ea typeface="Garamond"/>
                <a:cs typeface="Garamond"/>
                <a:sym typeface="Garamond"/>
              </a:rPr>
              <a:t>Thickness = 0.5 mm</a:t>
            </a:r>
            <a:endParaRPr sz="3200" b="1">
              <a:solidFill>
                <a:schemeClr val="dk1"/>
              </a:solidFill>
              <a:latin typeface="Garamond"/>
              <a:ea typeface="Garamond"/>
              <a:cs typeface="Garamond"/>
              <a:sym typeface="Garamond"/>
            </a:endParaRPr>
          </a:p>
          <a:p>
            <a:pPr marL="0" lvl="0" indent="0" algn="ctr" rtl="0">
              <a:spcBef>
                <a:spcPts val="0"/>
              </a:spcBef>
              <a:spcAft>
                <a:spcPts val="0"/>
              </a:spcAft>
              <a:buNone/>
            </a:pPr>
            <a:r>
              <a:rPr lang="en-US" sz="3200" b="1">
                <a:solidFill>
                  <a:schemeClr val="dk1"/>
                </a:solidFill>
                <a:latin typeface="Garamond"/>
                <a:ea typeface="Garamond"/>
                <a:cs typeface="Garamond"/>
                <a:sym typeface="Garamond"/>
              </a:rPr>
              <a:t>Material : Al</a:t>
            </a:r>
            <a:endParaRPr sz="3200" b="1">
              <a:solidFill>
                <a:schemeClr val="dk1"/>
              </a:solidFill>
              <a:latin typeface="Garamond"/>
              <a:ea typeface="Garamond"/>
              <a:cs typeface="Garamond"/>
              <a:sym typeface="Garamond"/>
            </a:endParaRPr>
          </a:p>
        </p:txBody>
      </p:sp>
      <p:sp>
        <p:nvSpPr>
          <p:cNvPr id="196" name="Google Shape;196;g3273b61a002_2_109"/>
          <p:cNvSpPr txBox="1"/>
          <p:nvPr/>
        </p:nvSpPr>
        <p:spPr>
          <a:xfrm>
            <a:off x="12947750" y="8089675"/>
            <a:ext cx="5217300" cy="98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200" b="1">
                <a:solidFill>
                  <a:schemeClr val="dk1"/>
                </a:solidFill>
                <a:latin typeface="Garamond"/>
                <a:ea typeface="Garamond"/>
                <a:cs typeface="Garamond"/>
                <a:sym typeface="Garamond"/>
              </a:rPr>
              <a:t>Spar Designed keeping contribution of Skin I</a:t>
            </a:r>
            <a:r>
              <a:rPr lang="en-US" sz="3200" b="1" baseline="-25000">
                <a:solidFill>
                  <a:schemeClr val="dk1"/>
                </a:solidFill>
                <a:latin typeface="Garamond"/>
                <a:ea typeface="Garamond"/>
                <a:cs typeface="Garamond"/>
                <a:sym typeface="Garamond"/>
              </a:rPr>
              <a:t>xx</a:t>
            </a:r>
            <a:r>
              <a:rPr lang="en-US" sz="3200" b="1">
                <a:solidFill>
                  <a:schemeClr val="dk1"/>
                </a:solidFill>
                <a:latin typeface="Garamond"/>
                <a:ea typeface="Garamond"/>
                <a:cs typeface="Garamond"/>
                <a:sym typeface="Garamond"/>
              </a:rPr>
              <a:t> at 0</a:t>
            </a:r>
            <a:endParaRPr sz="3200" b="1">
              <a:solidFill>
                <a:schemeClr val="dk1"/>
              </a:solidFill>
              <a:latin typeface="Garamond"/>
              <a:ea typeface="Garamond"/>
              <a:cs typeface="Garamond"/>
              <a:sym typeface="Garamond"/>
            </a:endParaRPr>
          </a:p>
        </p:txBody>
      </p:sp>
      <p:cxnSp>
        <p:nvCxnSpPr>
          <p:cNvPr id="197" name="Google Shape;197;g3273b61a002_2_109"/>
          <p:cNvCxnSpPr/>
          <p:nvPr/>
        </p:nvCxnSpPr>
        <p:spPr>
          <a:xfrm>
            <a:off x="4171400" y="7707825"/>
            <a:ext cx="3208500" cy="690600"/>
          </a:xfrm>
          <a:prstGeom prst="straightConnector1">
            <a:avLst/>
          </a:prstGeom>
          <a:noFill/>
          <a:ln w="38100" cap="flat" cmpd="sng">
            <a:solidFill>
              <a:srgbClr val="CFE2F3"/>
            </a:solidFill>
            <a:prstDash val="solid"/>
            <a:round/>
            <a:headEnd type="none" w="med" len="med"/>
            <a:tailEnd type="triangle" w="med" len="med"/>
          </a:ln>
        </p:spPr>
      </p:cxnSp>
      <p:pic>
        <p:nvPicPr>
          <p:cNvPr id="198" name="Google Shape;198;g3273b61a002_2_109"/>
          <p:cNvPicPr preferRelativeResize="0"/>
          <p:nvPr/>
        </p:nvPicPr>
        <p:blipFill>
          <a:blip r:embed="rId5">
            <a:alphaModFix/>
          </a:blip>
          <a:stretch>
            <a:fillRect/>
          </a:stretch>
        </p:blipFill>
        <p:spPr>
          <a:xfrm>
            <a:off x="9809250" y="1929875"/>
            <a:ext cx="8314549" cy="5673750"/>
          </a:xfrm>
          <a:prstGeom prst="rect">
            <a:avLst/>
          </a:prstGeom>
          <a:noFill/>
          <a:ln>
            <a:noFill/>
          </a:ln>
        </p:spPr>
      </p:pic>
      <p:sp>
        <p:nvSpPr>
          <p:cNvPr id="199" name="Google Shape;199;g3273b61a002_2_109"/>
          <p:cNvSpPr txBox="1"/>
          <p:nvPr/>
        </p:nvSpPr>
        <p:spPr>
          <a:xfrm>
            <a:off x="11283854" y="217175"/>
            <a:ext cx="8928300" cy="738900"/>
          </a:xfrm>
          <a:prstGeom prst="rect">
            <a:avLst/>
          </a:prstGeom>
          <a:noFill/>
          <a:ln w="9525" cap="flat" cmpd="sng">
            <a:solidFill>
              <a:schemeClr val="lt1"/>
            </a:solidFill>
            <a:prstDash val="solid"/>
            <a:round/>
            <a:headEnd type="none" w="sm" len="sm"/>
            <a:tailEnd type="none" w="sm" len="sm"/>
          </a:ln>
        </p:spPr>
        <p:txBody>
          <a:bodyPr spcFirstLastPara="1" wrap="square" lIns="0" tIns="0" rIns="0" bIns="0" anchor="t" anchorCtr="0">
            <a:spAutoFit/>
          </a:bodyPr>
          <a:lstStyle/>
          <a:p>
            <a:pPr marL="0" marR="0" lvl="0" indent="0" algn="l" rtl="0">
              <a:lnSpc>
                <a:spcPct val="139979"/>
              </a:lnSpc>
              <a:spcBef>
                <a:spcPts val="0"/>
              </a:spcBef>
              <a:spcAft>
                <a:spcPts val="0"/>
              </a:spcAft>
              <a:buClr>
                <a:srgbClr val="000000"/>
              </a:buClr>
              <a:buSzPts val="4800"/>
              <a:buFont typeface="Arial"/>
              <a:buNone/>
            </a:pPr>
            <a:r>
              <a:rPr lang="en-US" sz="4800" b="1" u="sng">
                <a:solidFill>
                  <a:schemeClr val="dk1"/>
                </a:solidFill>
                <a:latin typeface="Garamond"/>
                <a:ea typeface="Garamond"/>
                <a:cs typeface="Garamond"/>
                <a:sym typeface="Garamond"/>
              </a:rPr>
              <a:t>Spar Calculations</a:t>
            </a:r>
            <a:endParaRPr sz="1400" b="0" i="0" u="none" strike="noStrike" cap="none">
              <a:solidFill>
                <a:schemeClr val="dk1"/>
              </a:solidFill>
              <a:latin typeface="Garamond"/>
              <a:ea typeface="Garamond"/>
              <a:cs typeface="Garamond"/>
              <a:sym typeface="Garamon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3273b61a002_2_119"/>
          <p:cNvSpPr txBox="1"/>
          <p:nvPr/>
        </p:nvSpPr>
        <p:spPr>
          <a:xfrm>
            <a:off x="387250" y="57155"/>
            <a:ext cx="4933500" cy="738900"/>
          </a:xfrm>
          <a:prstGeom prst="rect">
            <a:avLst/>
          </a:prstGeom>
          <a:noFill/>
          <a:ln w="9525" cap="flat" cmpd="sng">
            <a:solidFill>
              <a:schemeClr val="lt1"/>
            </a:solidFill>
            <a:prstDash val="solid"/>
            <a:round/>
            <a:headEnd type="none" w="sm" len="sm"/>
            <a:tailEnd type="none" w="sm" len="sm"/>
          </a:ln>
        </p:spPr>
        <p:txBody>
          <a:bodyPr spcFirstLastPara="1" wrap="square" lIns="0" tIns="0" rIns="0" bIns="0" anchor="t" anchorCtr="0">
            <a:spAutoFit/>
          </a:bodyPr>
          <a:lstStyle/>
          <a:p>
            <a:pPr marL="0" marR="0" lvl="0" indent="0" algn="l" rtl="0">
              <a:lnSpc>
                <a:spcPct val="139979"/>
              </a:lnSpc>
              <a:spcBef>
                <a:spcPts val="0"/>
              </a:spcBef>
              <a:spcAft>
                <a:spcPts val="0"/>
              </a:spcAft>
              <a:buNone/>
            </a:pPr>
            <a:r>
              <a:rPr lang="en-US" sz="4800" b="1" u="sng">
                <a:solidFill>
                  <a:schemeClr val="dk1"/>
                </a:solidFill>
                <a:latin typeface="Garamond"/>
                <a:ea typeface="Garamond"/>
                <a:cs typeface="Garamond"/>
                <a:sym typeface="Garamond"/>
              </a:rPr>
              <a:t>Wing Shear Flow</a:t>
            </a:r>
            <a:endParaRPr>
              <a:solidFill>
                <a:schemeClr val="dk1"/>
              </a:solidFill>
              <a:latin typeface="Garamond"/>
              <a:ea typeface="Garamond"/>
              <a:cs typeface="Garamond"/>
              <a:sym typeface="Garamond"/>
            </a:endParaRPr>
          </a:p>
        </p:txBody>
      </p:sp>
      <p:sp>
        <p:nvSpPr>
          <p:cNvPr id="205" name="Google Shape;205;g3273b61a002_2_119"/>
          <p:cNvSpPr/>
          <p:nvPr/>
        </p:nvSpPr>
        <p:spPr>
          <a:xfrm>
            <a:off x="1109325" y="6976000"/>
            <a:ext cx="5381398" cy="1227799"/>
          </a:xfrm>
          <a:custGeom>
            <a:avLst/>
            <a:gdLst/>
            <a:ahLst/>
            <a:cxnLst/>
            <a:rect l="l" t="t" r="r" b="b"/>
            <a:pathLst>
              <a:path w="6239302" h="1444469" extrusionOk="0">
                <a:moveTo>
                  <a:pt x="0" y="0"/>
                </a:moveTo>
                <a:lnTo>
                  <a:pt x="6239302" y="0"/>
                </a:lnTo>
                <a:lnTo>
                  <a:pt x="6239302" y="1444468"/>
                </a:lnTo>
                <a:lnTo>
                  <a:pt x="0" y="1444468"/>
                </a:lnTo>
                <a:lnTo>
                  <a:pt x="0" y="0"/>
                </a:lnTo>
                <a:close/>
              </a:path>
            </a:pathLst>
          </a:custGeom>
          <a:blipFill rotWithShape="1">
            <a:blip r:embed="rId3">
              <a:alphaModFix/>
            </a:blip>
            <a:stretch>
              <a:fillRect/>
            </a:stretch>
          </a:blipFill>
          <a:ln>
            <a:noFill/>
          </a:ln>
        </p:spPr>
        <p:txBody>
          <a:bodyPr/>
          <a:lstStyle/>
          <a:p>
            <a:endParaRPr lang="en-IN"/>
          </a:p>
        </p:txBody>
      </p:sp>
      <p:pic>
        <p:nvPicPr>
          <p:cNvPr id="206" name="Google Shape;206;g3273b61a002_2_119"/>
          <p:cNvPicPr preferRelativeResize="0"/>
          <p:nvPr/>
        </p:nvPicPr>
        <p:blipFill>
          <a:blip r:embed="rId4">
            <a:alphaModFix/>
          </a:blip>
          <a:stretch>
            <a:fillRect/>
          </a:stretch>
        </p:blipFill>
        <p:spPr>
          <a:xfrm>
            <a:off x="6674826" y="6976000"/>
            <a:ext cx="7721217" cy="1227800"/>
          </a:xfrm>
          <a:prstGeom prst="rect">
            <a:avLst/>
          </a:prstGeom>
          <a:noFill/>
          <a:ln>
            <a:noFill/>
          </a:ln>
        </p:spPr>
      </p:pic>
      <p:sp>
        <p:nvSpPr>
          <p:cNvPr id="207" name="Google Shape;207;g3273b61a002_2_119"/>
          <p:cNvSpPr txBox="1"/>
          <p:nvPr/>
        </p:nvSpPr>
        <p:spPr>
          <a:xfrm>
            <a:off x="7690477" y="8095700"/>
            <a:ext cx="5381400" cy="260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600" b="1">
                <a:solidFill>
                  <a:schemeClr val="dk1"/>
                </a:solidFill>
                <a:latin typeface="Garamond"/>
                <a:ea typeface="Garamond"/>
                <a:cs typeface="Garamond"/>
                <a:sym typeface="Garamond"/>
              </a:rPr>
              <a:t>R</a:t>
            </a:r>
            <a:r>
              <a:rPr lang="en-US" sz="2600" b="1" baseline="-25000">
                <a:solidFill>
                  <a:schemeClr val="dk1"/>
                </a:solidFill>
                <a:latin typeface="Garamond"/>
                <a:ea typeface="Garamond"/>
                <a:cs typeface="Garamond"/>
                <a:sym typeface="Garamond"/>
              </a:rPr>
              <a:t>a</a:t>
            </a:r>
            <a:r>
              <a:rPr lang="en-US" sz="2600" b="1">
                <a:solidFill>
                  <a:schemeClr val="dk1"/>
                </a:solidFill>
                <a:latin typeface="Garamond"/>
                <a:ea typeface="Garamond"/>
                <a:cs typeface="Garamond"/>
                <a:sym typeface="Garamond"/>
              </a:rPr>
              <a:t> = R</a:t>
            </a:r>
            <a:r>
              <a:rPr lang="en-US" sz="2600" b="1" baseline="-25000">
                <a:solidFill>
                  <a:schemeClr val="dk1"/>
                </a:solidFill>
                <a:latin typeface="Garamond"/>
                <a:ea typeface="Garamond"/>
                <a:cs typeface="Garamond"/>
                <a:sym typeface="Garamond"/>
              </a:rPr>
              <a:t>b</a:t>
            </a:r>
            <a:r>
              <a:rPr lang="en-US" sz="2600" b="1">
                <a:solidFill>
                  <a:schemeClr val="dk1"/>
                </a:solidFill>
                <a:latin typeface="Garamond"/>
                <a:ea typeface="Garamond"/>
                <a:cs typeface="Garamond"/>
                <a:sym typeface="Garamond"/>
              </a:rPr>
              <a:t> = 1 (Simply Supported)</a:t>
            </a:r>
            <a:endParaRPr sz="2600" b="1">
              <a:solidFill>
                <a:schemeClr val="dk1"/>
              </a:solidFill>
              <a:latin typeface="Garamond"/>
              <a:ea typeface="Garamond"/>
              <a:cs typeface="Garamond"/>
              <a:sym typeface="Garamond"/>
            </a:endParaRPr>
          </a:p>
          <a:p>
            <a:pPr marL="0" lvl="0" indent="0" algn="l" rtl="0">
              <a:spcBef>
                <a:spcPts val="0"/>
              </a:spcBef>
              <a:spcAft>
                <a:spcPts val="0"/>
              </a:spcAft>
              <a:buNone/>
            </a:pPr>
            <a:r>
              <a:rPr lang="en-US" sz="2600" b="1">
                <a:solidFill>
                  <a:schemeClr val="dk1"/>
                </a:solidFill>
                <a:latin typeface="Garamond"/>
                <a:ea typeface="Garamond"/>
                <a:cs typeface="Garamond"/>
                <a:sym typeface="Garamond"/>
              </a:rPr>
              <a:t>a = Distance between Rib (0.14 m)</a:t>
            </a:r>
            <a:endParaRPr sz="2600" b="1">
              <a:solidFill>
                <a:schemeClr val="dk1"/>
              </a:solidFill>
              <a:latin typeface="Garamond"/>
              <a:ea typeface="Garamond"/>
              <a:cs typeface="Garamond"/>
              <a:sym typeface="Garamond"/>
            </a:endParaRPr>
          </a:p>
          <a:p>
            <a:pPr marL="0" lvl="0" indent="0" algn="l" rtl="0">
              <a:spcBef>
                <a:spcPts val="0"/>
              </a:spcBef>
              <a:spcAft>
                <a:spcPts val="0"/>
              </a:spcAft>
              <a:buNone/>
            </a:pPr>
            <a:r>
              <a:rPr lang="en-US" sz="2600" b="1">
                <a:solidFill>
                  <a:schemeClr val="dk1"/>
                </a:solidFill>
                <a:latin typeface="Garamond"/>
                <a:ea typeface="Garamond"/>
                <a:cs typeface="Garamond"/>
                <a:sym typeface="Garamond"/>
              </a:rPr>
              <a:t>b = Distance between Stringer</a:t>
            </a:r>
            <a:endParaRPr sz="2600" b="1">
              <a:solidFill>
                <a:schemeClr val="dk1"/>
              </a:solidFill>
              <a:latin typeface="Garamond"/>
              <a:ea typeface="Garamond"/>
              <a:cs typeface="Garamond"/>
              <a:sym typeface="Garamond"/>
            </a:endParaRPr>
          </a:p>
          <a:p>
            <a:pPr marL="0" lvl="0" indent="0" algn="l" rtl="0">
              <a:spcBef>
                <a:spcPts val="0"/>
              </a:spcBef>
              <a:spcAft>
                <a:spcPts val="0"/>
              </a:spcAft>
              <a:buNone/>
            </a:pPr>
            <a:r>
              <a:rPr lang="en-US" sz="2600" b="1">
                <a:solidFill>
                  <a:schemeClr val="dk1"/>
                </a:solidFill>
                <a:latin typeface="Garamond"/>
                <a:ea typeface="Garamond"/>
                <a:cs typeface="Garamond"/>
                <a:sym typeface="Garamond"/>
              </a:rPr>
              <a:t>ν = Poisson’s Ratio (0.33 for Al)</a:t>
            </a:r>
            <a:endParaRPr sz="2600" b="1">
              <a:solidFill>
                <a:schemeClr val="dk1"/>
              </a:solidFill>
              <a:latin typeface="Garamond"/>
              <a:ea typeface="Garamond"/>
              <a:cs typeface="Garamond"/>
              <a:sym typeface="Garamond"/>
            </a:endParaRPr>
          </a:p>
          <a:p>
            <a:pPr marL="0" lvl="0" indent="0" algn="l" rtl="0">
              <a:spcBef>
                <a:spcPts val="0"/>
              </a:spcBef>
              <a:spcAft>
                <a:spcPts val="0"/>
              </a:spcAft>
              <a:buNone/>
            </a:pPr>
            <a:r>
              <a:rPr lang="en-US" sz="2600" b="1">
                <a:solidFill>
                  <a:schemeClr val="dk1"/>
                </a:solidFill>
                <a:latin typeface="Garamond"/>
                <a:ea typeface="Garamond"/>
                <a:cs typeface="Garamond"/>
                <a:sym typeface="Garamond"/>
              </a:rPr>
              <a:t>E = 70 GPa (Aluminium)</a:t>
            </a:r>
            <a:endParaRPr sz="2600" b="1">
              <a:solidFill>
                <a:schemeClr val="dk1"/>
              </a:solidFill>
              <a:latin typeface="Garamond"/>
              <a:ea typeface="Garamond"/>
              <a:cs typeface="Garamond"/>
              <a:sym typeface="Garamond"/>
            </a:endParaRPr>
          </a:p>
        </p:txBody>
      </p:sp>
      <p:pic>
        <p:nvPicPr>
          <p:cNvPr id="208" name="Google Shape;208;g3273b61a002_2_119"/>
          <p:cNvPicPr preferRelativeResize="0"/>
          <p:nvPr/>
        </p:nvPicPr>
        <p:blipFill>
          <a:blip r:embed="rId5">
            <a:alphaModFix/>
          </a:blip>
          <a:stretch>
            <a:fillRect/>
          </a:stretch>
        </p:blipFill>
        <p:spPr>
          <a:xfrm>
            <a:off x="152400" y="1108475"/>
            <a:ext cx="12919487" cy="5457922"/>
          </a:xfrm>
          <a:prstGeom prst="rect">
            <a:avLst/>
          </a:prstGeom>
          <a:noFill/>
          <a:ln>
            <a:noFill/>
          </a:ln>
        </p:spPr>
      </p:pic>
      <p:pic>
        <p:nvPicPr>
          <p:cNvPr id="209" name="Google Shape;209;g3273b61a002_2_119"/>
          <p:cNvPicPr preferRelativeResize="0"/>
          <p:nvPr/>
        </p:nvPicPr>
        <p:blipFill>
          <a:blip r:embed="rId6">
            <a:alphaModFix/>
          </a:blip>
          <a:stretch>
            <a:fillRect/>
          </a:stretch>
        </p:blipFill>
        <p:spPr>
          <a:xfrm>
            <a:off x="1109325" y="8613400"/>
            <a:ext cx="4733400" cy="1204874"/>
          </a:xfrm>
          <a:prstGeom prst="rect">
            <a:avLst/>
          </a:prstGeom>
          <a:noFill/>
          <a:ln>
            <a:noFill/>
          </a:ln>
        </p:spPr>
      </p:pic>
      <p:graphicFrame>
        <p:nvGraphicFramePr>
          <p:cNvPr id="210" name="Google Shape;210;g3273b61a002_2_119"/>
          <p:cNvGraphicFramePr/>
          <p:nvPr/>
        </p:nvGraphicFramePr>
        <p:xfrm>
          <a:off x="13352375" y="2556988"/>
          <a:ext cx="4503300" cy="3047850"/>
        </p:xfrm>
        <a:graphic>
          <a:graphicData uri="http://schemas.openxmlformats.org/drawingml/2006/table">
            <a:tbl>
              <a:tblPr>
                <a:noFill/>
                <a:tableStyleId>{8E54CEF5-940D-4FD7-B2A4-BB6EE715500E}</a:tableStyleId>
              </a:tblPr>
              <a:tblGrid>
                <a:gridCol w="2251650">
                  <a:extLst>
                    <a:ext uri="{9D8B030D-6E8A-4147-A177-3AD203B41FA5}">
                      <a16:colId xmlns:a16="http://schemas.microsoft.com/office/drawing/2014/main" val="20000"/>
                    </a:ext>
                  </a:extLst>
                </a:gridCol>
                <a:gridCol w="2251650">
                  <a:extLst>
                    <a:ext uri="{9D8B030D-6E8A-4147-A177-3AD203B41FA5}">
                      <a16:colId xmlns:a16="http://schemas.microsoft.com/office/drawing/2014/main" val="20001"/>
                    </a:ext>
                  </a:extLst>
                </a:gridCol>
              </a:tblGrid>
              <a:tr h="578925">
                <a:tc>
                  <a:txBody>
                    <a:bodyPr/>
                    <a:lstStyle/>
                    <a:p>
                      <a:pPr marL="0" lvl="0" indent="0" algn="ctr" rtl="0">
                        <a:spcBef>
                          <a:spcPts val="0"/>
                        </a:spcBef>
                        <a:spcAft>
                          <a:spcPts val="0"/>
                        </a:spcAft>
                        <a:buNone/>
                      </a:pPr>
                      <a:r>
                        <a:rPr lang="en-US" sz="2800" b="1">
                          <a:latin typeface="Garamond"/>
                          <a:ea typeface="Garamond"/>
                          <a:cs typeface="Garamond"/>
                          <a:sym typeface="Garamond"/>
                        </a:rPr>
                        <a:t>Panel No.</a:t>
                      </a:r>
                      <a:endParaRPr sz="2800" b="1">
                        <a:latin typeface="Garamond"/>
                        <a:ea typeface="Garamond"/>
                        <a:cs typeface="Garamond"/>
                        <a:sym typeface="Garamond"/>
                      </a:endParaRPr>
                    </a:p>
                  </a:txBody>
                  <a:tcPr marL="91425" marR="91425" marT="91425" marB="91425"/>
                </a:tc>
                <a:tc>
                  <a:txBody>
                    <a:bodyPr/>
                    <a:lstStyle/>
                    <a:p>
                      <a:pPr marL="0" lvl="0" indent="0" algn="ctr" rtl="0">
                        <a:spcBef>
                          <a:spcPts val="0"/>
                        </a:spcBef>
                        <a:spcAft>
                          <a:spcPts val="0"/>
                        </a:spcAft>
                        <a:buNone/>
                      </a:pPr>
                      <a:r>
                        <a:rPr lang="en-US" sz="2800" b="1" dirty="0">
                          <a:latin typeface="Garamond"/>
                          <a:ea typeface="Garamond"/>
                          <a:cs typeface="Garamond"/>
                          <a:sym typeface="Garamond"/>
                        </a:rPr>
                        <a:t>F</a:t>
                      </a:r>
                      <a:r>
                        <a:rPr lang="en-US" sz="2800" b="1" baseline="-25000" dirty="0">
                          <a:latin typeface="Garamond"/>
                          <a:ea typeface="Garamond"/>
                          <a:cs typeface="Garamond"/>
                          <a:sym typeface="Garamond"/>
                        </a:rPr>
                        <a:t>cr</a:t>
                      </a:r>
                      <a:r>
                        <a:rPr lang="en-US" sz="2800" b="1" dirty="0">
                          <a:latin typeface="Garamond"/>
                          <a:ea typeface="Garamond"/>
                          <a:cs typeface="Garamond"/>
                          <a:sym typeface="Garamond"/>
                        </a:rPr>
                        <a:t> (N/m)</a:t>
                      </a:r>
                      <a:endParaRPr sz="2800" b="1" dirty="0">
                        <a:latin typeface="Garamond"/>
                        <a:ea typeface="Garamond"/>
                        <a:cs typeface="Garamond"/>
                        <a:sym typeface="Garamond"/>
                      </a:endParaRPr>
                    </a:p>
                  </a:txBody>
                  <a:tcPr marL="91425" marR="91425" marT="91425" marB="91425"/>
                </a:tc>
                <a:extLst>
                  <a:ext uri="{0D108BD9-81ED-4DB2-BD59-A6C34878D82A}">
                    <a16:rowId xmlns:a16="http://schemas.microsoft.com/office/drawing/2014/main" val="10000"/>
                  </a:ext>
                </a:extLst>
              </a:tr>
              <a:tr h="578925">
                <a:tc>
                  <a:txBody>
                    <a:bodyPr/>
                    <a:lstStyle/>
                    <a:p>
                      <a:pPr marL="0" lvl="0" indent="0" algn="ctr" rtl="0">
                        <a:spcBef>
                          <a:spcPts val="0"/>
                        </a:spcBef>
                        <a:spcAft>
                          <a:spcPts val="0"/>
                        </a:spcAft>
                        <a:buNone/>
                      </a:pPr>
                      <a:r>
                        <a:rPr lang="en-US" sz="2800" b="1">
                          <a:latin typeface="Garamond"/>
                          <a:ea typeface="Garamond"/>
                          <a:cs typeface="Garamond"/>
                          <a:sym typeface="Garamond"/>
                        </a:rPr>
                        <a:t>1</a:t>
                      </a:r>
                      <a:endParaRPr sz="2800" b="1">
                        <a:latin typeface="Garamond"/>
                        <a:ea typeface="Garamond"/>
                        <a:cs typeface="Garamond"/>
                        <a:sym typeface="Garamond"/>
                      </a:endParaRPr>
                    </a:p>
                  </a:txBody>
                  <a:tcPr marL="91425" marR="91425" marT="91425" marB="91425"/>
                </a:tc>
                <a:tc>
                  <a:txBody>
                    <a:bodyPr/>
                    <a:lstStyle/>
                    <a:p>
                      <a:pPr marL="0" lvl="0" indent="0" algn="ctr" rtl="0">
                        <a:spcBef>
                          <a:spcPts val="0"/>
                        </a:spcBef>
                        <a:spcAft>
                          <a:spcPts val="0"/>
                        </a:spcAft>
                        <a:buNone/>
                      </a:pPr>
                      <a:r>
                        <a:rPr lang="en-US" sz="2800" b="1">
                          <a:latin typeface="Garamond"/>
                          <a:ea typeface="Garamond"/>
                          <a:cs typeface="Garamond"/>
                          <a:sym typeface="Garamond"/>
                        </a:rPr>
                        <a:t>7760</a:t>
                      </a:r>
                      <a:endParaRPr sz="2800" b="1">
                        <a:latin typeface="Garamond"/>
                        <a:ea typeface="Garamond"/>
                        <a:cs typeface="Garamond"/>
                        <a:sym typeface="Garamond"/>
                      </a:endParaRPr>
                    </a:p>
                  </a:txBody>
                  <a:tcPr marL="91425" marR="91425" marT="91425" marB="91425"/>
                </a:tc>
                <a:extLst>
                  <a:ext uri="{0D108BD9-81ED-4DB2-BD59-A6C34878D82A}">
                    <a16:rowId xmlns:a16="http://schemas.microsoft.com/office/drawing/2014/main" val="10001"/>
                  </a:ext>
                </a:extLst>
              </a:tr>
              <a:tr h="578925">
                <a:tc>
                  <a:txBody>
                    <a:bodyPr/>
                    <a:lstStyle/>
                    <a:p>
                      <a:pPr marL="0" lvl="0" indent="0" algn="ctr" rtl="0">
                        <a:spcBef>
                          <a:spcPts val="0"/>
                        </a:spcBef>
                        <a:spcAft>
                          <a:spcPts val="0"/>
                        </a:spcAft>
                        <a:buNone/>
                      </a:pPr>
                      <a:r>
                        <a:rPr lang="en-US" sz="2800" b="1">
                          <a:latin typeface="Garamond"/>
                          <a:ea typeface="Garamond"/>
                          <a:cs typeface="Garamond"/>
                          <a:sym typeface="Garamond"/>
                        </a:rPr>
                        <a:t>2</a:t>
                      </a:r>
                      <a:endParaRPr sz="2800" b="1">
                        <a:latin typeface="Garamond"/>
                        <a:ea typeface="Garamond"/>
                        <a:cs typeface="Garamond"/>
                        <a:sym typeface="Garamond"/>
                      </a:endParaRPr>
                    </a:p>
                  </a:txBody>
                  <a:tcPr marL="91425" marR="91425" marT="91425" marB="91425"/>
                </a:tc>
                <a:tc>
                  <a:txBody>
                    <a:bodyPr/>
                    <a:lstStyle/>
                    <a:p>
                      <a:pPr marL="0" lvl="0" indent="0" algn="ctr" rtl="0">
                        <a:spcBef>
                          <a:spcPts val="0"/>
                        </a:spcBef>
                        <a:spcAft>
                          <a:spcPts val="0"/>
                        </a:spcAft>
                        <a:buNone/>
                      </a:pPr>
                      <a:r>
                        <a:rPr lang="en-US" sz="2800" b="1">
                          <a:latin typeface="Garamond"/>
                          <a:ea typeface="Garamond"/>
                          <a:cs typeface="Garamond"/>
                          <a:sym typeface="Garamond"/>
                        </a:rPr>
                        <a:t>4332</a:t>
                      </a:r>
                      <a:endParaRPr sz="2800" b="1">
                        <a:latin typeface="Garamond"/>
                        <a:ea typeface="Garamond"/>
                        <a:cs typeface="Garamond"/>
                        <a:sym typeface="Garamond"/>
                      </a:endParaRPr>
                    </a:p>
                  </a:txBody>
                  <a:tcPr marL="91425" marR="91425" marT="91425" marB="91425"/>
                </a:tc>
                <a:extLst>
                  <a:ext uri="{0D108BD9-81ED-4DB2-BD59-A6C34878D82A}">
                    <a16:rowId xmlns:a16="http://schemas.microsoft.com/office/drawing/2014/main" val="10002"/>
                  </a:ext>
                </a:extLst>
              </a:tr>
              <a:tr h="578925">
                <a:tc>
                  <a:txBody>
                    <a:bodyPr/>
                    <a:lstStyle/>
                    <a:p>
                      <a:pPr marL="0" lvl="0" indent="0" algn="ctr" rtl="0">
                        <a:spcBef>
                          <a:spcPts val="0"/>
                        </a:spcBef>
                        <a:spcAft>
                          <a:spcPts val="0"/>
                        </a:spcAft>
                        <a:buNone/>
                      </a:pPr>
                      <a:r>
                        <a:rPr lang="en-US" sz="2800" b="1">
                          <a:latin typeface="Garamond"/>
                          <a:ea typeface="Garamond"/>
                          <a:cs typeface="Garamond"/>
                          <a:sym typeface="Garamond"/>
                        </a:rPr>
                        <a:t>3</a:t>
                      </a:r>
                      <a:endParaRPr sz="2800" b="1">
                        <a:latin typeface="Garamond"/>
                        <a:ea typeface="Garamond"/>
                        <a:cs typeface="Garamond"/>
                        <a:sym typeface="Garamond"/>
                      </a:endParaRPr>
                    </a:p>
                  </a:txBody>
                  <a:tcPr marL="91425" marR="91425" marT="91425" marB="91425"/>
                </a:tc>
                <a:tc>
                  <a:txBody>
                    <a:bodyPr/>
                    <a:lstStyle/>
                    <a:p>
                      <a:pPr marL="0" lvl="0" indent="0" algn="ctr" rtl="0">
                        <a:spcBef>
                          <a:spcPts val="0"/>
                        </a:spcBef>
                        <a:spcAft>
                          <a:spcPts val="0"/>
                        </a:spcAft>
                        <a:buNone/>
                      </a:pPr>
                      <a:r>
                        <a:rPr lang="en-US" sz="2800" b="1">
                          <a:latin typeface="Garamond"/>
                          <a:ea typeface="Garamond"/>
                          <a:cs typeface="Garamond"/>
                          <a:sym typeface="Garamond"/>
                        </a:rPr>
                        <a:t>4853</a:t>
                      </a:r>
                      <a:endParaRPr sz="2800" b="1">
                        <a:latin typeface="Garamond"/>
                        <a:ea typeface="Garamond"/>
                        <a:cs typeface="Garamond"/>
                        <a:sym typeface="Garamond"/>
                      </a:endParaRPr>
                    </a:p>
                  </a:txBody>
                  <a:tcPr marL="91425" marR="91425" marT="91425" marB="91425"/>
                </a:tc>
                <a:extLst>
                  <a:ext uri="{0D108BD9-81ED-4DB2-BD59-A6C34878D82A}">
                    <a16:rowId xmlns:a16="http://schemas.microsoft.com/office/drawing/2014/main" val="10003"/>
                  </a:ext>
                </a:extLst>
              </a:tr>
              <a:tr h="578925">
                <a:tc>
                  <a:txBody>
                    <a:bodyPr/>
                    <a:lstStyle/>
                    <a:p>
                      <a:pPr marL="0" lvl="0" indent="0" algn="ctr" rtl="0">
                        <a:spcBef>
                          <a:spcPts val="0"/>
                        </a:spcBef>
                        <a:spcAft>
                          <a:spcPts val="0"/>
                        </a:spcAft>
                        <a:buNone/>
                      </a:pPr>
                      <a:r>
                        <a:rPr lang="en-US" sz="2800" b="1">
                          <a:latin typeface="Garamond"/>
                          <a:ea typeface="Garamond"/>
                          <a:cs typeface="Garamond"/>
                          <a:sym typeface="Garamond"/>
                        </a:rPr>
                        <a:t>4</a:t>
                      </a:r>
                      <a:endParaRPr sz="2800" b="1">
                        <a:latin typeface="Garamond"/>
                        <a:ea typeface="Garamond"/>
                        <a:cs typeface="Garamond"/>
                        <a:sym typeface="Garamond"/>
                      </a:endParaRPr>
                    </a:p>
                  </a:txBody>
                  <a:tcPr marL="91425" marR="91425" marT="91425" marB="91425"/>
                </a:tc>
                <a:tc>
                  <a:txBody>
                    <a:bodyPr/>
                    <a:lstStyle/>
                    <a:p>
                      <a:pPr marL="0" lvl="0" indent="0" algn="ctr" rtl="0">
                        <a:spcBef>
                          <a:spcPts val="0"/>
                        </a:spcBef>
                        <a:spcAft>
                          <a:spcPts val="0"/>
                        </a:spcAft>
                        <a:buNone/>
                      </a:pPr>
                      <a:r>
                        <a:rPr lang="en-US" sz="2800" b="1">
                          <a:latin typeface="Garamond"/>
                          <a:ea typeface="Garamond"/>
                          <a:cs typeface="Garamond"/>
                          <a:sym typeface="Garamond"/>
                        </a:rPr>
                        <a:t>4332</a:t>
                      </a:r>
                      <a:endParaRPr sz="2800" b="1">
                        <a:latin typeface="Garamond"/>
                        <a:ea typeface="Garamond"/>
                        <a:cs typeface="Garamond"/>
                        <a:sym typeface="Garamond"/>
                      </a:endParaRPr>
                    </a:p>
                  </a:txBody>
                  <a:tcPr marL="91425" marR="91425" marT="91425" marB="91425"/>
                </a:tc>
                <a:extLst>
                  <a:ext uri="{0D108BD9-81ED-4DB2-BD59-A6C34878D82A}">
                    <a16:rowId xmlns:a16="http://schemas.microsoft.com/office/drawing/2014/main" val="10004"/>
                  </a:ext>
                </a:extLst>
              </a:tr>
            </a:tbl>
          </a:graphicData>
        </a:graphic>
      </p:graphicFrame>
      <p:sp>
        <p:nvSpPr>
          <p:cNvPr id="211" name="Google Shape;211;g3273b61a002_2_119"/>
          <p:cNvSpPr txBox="1"/>
          <p:nvPr/>
        </p:nvSpPr>
        <p:spPr>
          <a:xfrm>
            <a:off x="13352375" y="1251925"/>
            <a:ext cx="4211400" cy="73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200" b="1" dirty="0">
                <a:solidFill>
                  <a:schemeClr val="dk1"/>
                </a:solidFill>
                <a:latin typeface="Garamond"/>
                <a:ea typeface="Garamond"/>
                <a:cs typeface="Garamond"/>
                <a:sym typeface="Garamond"/>
              </a:rPr>
              <a:t>F</a:t>
            </a:r>
            <a:r>
              <a:rPr lang="en-US" sz="3200" b="1" baseline="-25000" dirty="0">
                <a:solidFill>
                  <a:schemeClr val="dk1"/>
                </a:solidFill>
                <a:latin typeface="Garamond"/>
                <a:ea typeface="Garamond"/>
                <a:cs typeface="Garamond"/>
                <a:sym typeface="Garamond"/>
              </a:rPr>
              <a:t>cr, initial</a:t>
            </a:r>
            <a:r>
              <a:rPr lang="en-US" sz="3200" b="1" dirty="0">
                <a:solidFill>
                  <a:schemeClr val="dk1"/>
                </a:solidFill>
                <a:latin typeface="Garamond"/>
                <a:ea typeface="Garamond"/>
                <a:cs typeface="Garamond"/>
                <a:sym typeface="Garamond"/>
              </a:rPr>
              <a:t> = 1836</a:t>
            </a:r>
            <a:endParaRPr sz="3200" b="1" dirty="0">
              <a:solidFill>
                <a:schemeClr val="dk1"/>
              </a:solidFill>
              <a:latin typeface="Garamond"/>
              <a:ea typeface="Garamond"/>
              <a:cs typeface="Garamond"/>
              <a:sym typeface="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3273b61a002_2_131"/>
          <p:cNvSpPr txBox="1"/>
          <p:nvPr/>
        </p:nvSpPr>
        <p:spPr>
          <a:xfrm>
            <a:off x="364390" y="34295"/>
            <a:ext cx="8536500" cy="738900"/>
          </a:xfrm>
          <a:prstGeom prst="rect">
            <a:avLst/>
          </a:prstGeom>
          <a:noFill/>
          <a:ln w="9525" cap="flat" cmpd="sng">
            <a:solidFill>
              <a:schemeClr val="lt1"/>
            </a:solidFill>
            <a:prstDash val="solid"/>
            <a:round/>
            <a:headEnd type="none" w="sm" len="sm"/>
            <a:tailEnd type="none" w="sm" len="sm"/>
          </a:ln>
        </p:spPr>
        <p:txBody>
          <a:bodyPr spcFirstLastPara="1" wrap="square" lIns="0" tIns="0" rIns="0" bIns="0" anchor="t" anchorCtr="0">
            <a:spAutoFit/>
          </a:bodyPr>
          <a:lstStyle/>
          <a:p>
            <a:pPr marL="0" marR="0" lvl="0" indent="0" algn="l" rtl="0">
              <a:lnSpc>
                <a:spcPct val="139979"/>
              </a:lnSpc>
              <a:spcBef>
                <a:spcPts val="0"/>
              </a:spcBef>
              <a:spcAft>
                <a:spcPts val="0"/>
              </a:spcAft>
              <a:buNone/>
            </a:pPr>
            <a:r>
              <a:rPr lang="en-US" sz="4800" b="1" u="sng" dirty="0">
                <a:solidFill>
                  <a:schemeClr val="dk1"/>
                </a:solidFill>
                <a:latin typeface="Garamond"/>
                <a:ea typeface="Garamond"/>
                <a:cs typeface="Garamond"/>
                <a:sym typeface="Garamond"/>
              </a:rPr>
              <a:t>Wing Shear Flow</a:t>
            </a:r>
            <a:endParaRPr dirty="0">
              <a:solidFill>
                <a:schemeClr val="dk1"/>
              </a:solidFill>
              <a:latin typeface="Garamond"/>
              <a:ea typeface="Garamond"/>
              <a:cs typeface="Garamond"/>
              <a:sym typeface="Garamond"/>
            </a:endParaRPr>
          </a:p>
        </p:txBody>
      </p:sp>
      <p:sp>
        <p:nvSpPr>
          <p:cNvPr id="217" name="Google Shape;217;g3273b61a002_2_131"/>
          <p:cNvSpPr txBox="1"/>
          <p:nvPr/>
        </p:nvSpPr>
        <p:spPr>
          <a:xfrm>
            <a:off x="5322600" y="8651125"/>
            <a:ext cx="9216900" cy="127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200" b="1">
                <a:solidFill>
                  <a:schemeClr val="dk1"/>
                </a:solidFill>
                <a:latin typeface="Garamond"/>
                <a:ea typeface="Garamond"/>
                <a:cs typeface="Garamond"/>
                <a:sym typeface="Garamond"/>
              </a:rPr>
              <a:t>Total Factor of Safety = 3(n) x 2(FOS) x 1.5(d) = 9</a:t>
            </a:r>
            <a:endParaRPr sz="3200" b="1">
              <a:solidFill>
                <a:schemeClr val="dk1"/>
              </a:solidFill>
              <a:latin typeface="Garamond"/>
              <a:ea typeface="Garamond"/>
              <a:cs typeface="Garamond"/>
              <a:sym typeface="Garamond"/>
            </a:endParaRPr>
          </a:p>
          <a:p>
            <a:pPr marL="0" lvl="0" indent="0" algn="ctr" rtl="0">
              <a:spcBef>
                <a:spcPts val="0"/>
              </a:spcBef>
              <a:spcAft>
                <a:spcPts val="0"/>
              </a:spcAft>
              <a:buNone/>
            </a:pPr>
            <a:r>
              <a:rPr lang="en-US" sz="3200" b="1">
                <a:solidFill>
                  <a:schemeClr val="dk1"/>
                </a:solidFill>
                <a:latin typeface="Garamond"/>
                <a:ea typeface="Garamond"/>
                <a:cs typeface="Garamond"/>
                <a:sym typeface="Garamond"/>
              </a:rPr>
              <a:t>Selected 10 ribs for each half wing</a:t>
            </a:r>
            <a:endParaRPr sz="3200" b="1">
              <a:solidFill>
                <a:schemeClr val="dk1"/>
              </a:solidFill>
              <a:latin typeface="Garamond"/>
              <a:ea typeface="Garamond"/>
              <a:cs typeface="Garamond"/>
              <a:sym typeface="Garamond"/>
            </a:endParaRPr>
          </a:p>
          <a:p>
            <a:pPr marL="0" lvl="0" indent="0" algn="ctr" rtl="0">
              <a:spcBef>
                <a:spcPts val="0"/>
              </a:spcBef>
              <a:spcAft>
                <a:spcPts val="0"/>
              </a:spcAft>
              <a:buNone/>
            </a:pPr>
            <a:r>
              <a:rPr lang="en-US" sz="3200" b="1">
                <a:solidFill>
                  <a:schemeClr val="dk1"/>
                </a:solidFill>
                <a:latin typeface="Garamond"/>
                <a:ea typeface="Garamond"/>
                <a:cs typeface="Garamond"/>
                <a:sym typeface="Garamond"/>
              </a:rPr>
              <a:t>Total : 20 ribs </a:t>
            </a:r>
            <a:endParaRPr sz="3200" b="1">
              <a:solidFill>
                <a:schemeClr val="dk1"/>
              </a:solidFill>
              <a:latin typeface="Garamond"/>
              <a:ea typeface="Garamond"/>
              <a:cs typeface="Garamond"/>
              <a:sym typeface="Garamond"/>
            </a:endParaRPr>
          </a:p>
        </p:txBody>
      </p:sp>
      <p:pic>
        <p:nvPicPr>
          <p:cNvPr id="218" name="Google Shape;218;g3273b61a002_2_131"/>
          <p:cNvPicPr preferRelativeResize="0"/>
          <p:nvPr/>
        </p:nvPicPr>
        <p:blipFill>
          <a:blip r:embed="rId3">
            <a:alphaModFix/>
          </a:blip>
          <a:stretch>
            <a:fillRect/>
          </a:stretch>
        </p:blipFill>
        <p:spPr>
          <a:xfrm>
            <a:off x="10534000" y="1060000"/>
            <a:ext cx="7754000" cy="5673122"/>
          </a:xfrm>
          <a:prstGeom prst="rect">
            <a:avLst/>
          </a:prstGeom>
          <a:noFill/>
          <a:ln>
            <a:noFill/>
          </a:ln>
        </p:spPr>
      </p:pic>
      <p:sp>
        <p:nvSpPr>
          <p:cNvPr id="219" name="Google Shape;219;g3273b61a002_2_131"/>
          <p:cNvSpPr txBox="1"/>
          <p:nvPr/>
        </p:nvSpPr>
        <p:spPr>
          <a:xfrm>
            <a:off x="12638975" y="6959250"/>
            <a:ext cx="4372500" cy="53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b="1" dirty="0">
                <a:solidFill>
                  <a:schemeClr val="dk1"/>
                </a:solidFill>
                <a:latin typeface="Garamond"/>
                <a:ea typeface="Garamond"/>
                <a:cs typeface="Garamond"/>
                <a:sym typeface="Garamond"/>
              </a:rPr>
              <a:t>% of F</a:t>
            </a:r>
            <a:r>
              <a:rPr lang="en-US" sz="2800" b="1" baseline="-25000" dirty="0">
                <a:solidFill>
                  <a:schemeClr val="dk1"/>
                </a:solidFill>
                <a:latin typeface="Garamond"/>
                <a:ea typeface="Garamond"/>
                <a:cs typeface="Garamond"/>
                <a:sym typeface="Garamond"/>
              </a:rPr>
              <a:t>cr</a:t>
            </a:r>
            <a:r>
              <a:rPr lang="en-US" sz="2800" b="1" dirty="0">
                <a:solidFill>
                  <a:schemeClr val="dk1"/>
                </a:solidFill>
                <a:latin typeface="Garamond"/>
                <a:ea typeface="Garamond"/>
                <a:cs typeface="Garamond"/>
                <a:sym typeface="Garamond"/>
              </a:rPr>
              <a:t> of Shear Flows with Stringers</a:t>
            </a:r>
            <a:endParaRPr sz="2800" b="1" dirty="0">
              <a:solidFill>
                <a:schemeClr val="dk1"/>
              </a:solidFill>
              <a:latin typeface="Garamond"/>
              <a:ea typeface="Garamond"/>
              <a:cs typeface="Garamond"/>
              <a:sym typeface="Garamond"/>
            </a:endParaRPr>
          </a:p>
        </p:txBody>
      </p:sp>
      <p:pic>
        <p:nvPicPr>
          <p:cNvPr id="220" name="Google Shape;220;g3273b61a002_2_131"/>
          <p:cNvPicPr preferRelativeResize="0"/>
          <p:nvPr/>
        </p:nvPicPr>
        <p:blipFill rotWithShape="1">
          <a:blip r:embed="rId4">
            <a:alphaModFix/>
          </a:blip>
          <a:srcRect t="1594"/>
          <a:stretch/>
        </p:blipFill>
        <p:spPr>
          <a:xfrm>
            <a:off x="128875" y="1092500"/>
            <a:ext cx="10405126" cy="74221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g3273b61a002_2_63"/>
          <p:cNvPicPr preferRelativeResize="0"/>
          <p:nvPr/>
        </p:nvPicPr>
        <p:blipFill rotWithShape="1">
          <a:blip r:embed="rId3">
            <a:alphaModFix/>
          </a:blip>
          <a:srcRect b="12625"/>
          <a:stretch/>
        </p:blipFill>
        <p:spPr>
          <a:xfrm rot="-5400000">
            <a:off x="11836750" y="-1775249"/>
            <a:ext cx="4157424" cy="8065423"/>
          </a:xfrm>
          <a:prstGeom prst="rect">
            <a:avLst/>
          </a:prstGeom>
          <a:noFill/>
          <a:ln w="76200" cap="flat" cmpd="sng">
            <a:solidFill>
              <a:schemeClr val="tx1"/>
            </a:solidFill>
            <a:prstDash val="solid"/>
            <a:round/>
            <a:headEnd type="none" w="sm" len="sm"/>
            <a:tailEnd type="none" w="sm" len="sm"/>
          </a:ln>
        </p:spPr>
      </p:pic>
      <p:pic>
        <p:nvPicPr>
          <p:cNvPr id="226" name="Google Shape;226;g3273b61a002_2_63"/>
          <p:cNvPicPr preferRelativeResize="0"/>
          <p:nvPr/>
        </p:nvPicPr>
        <p:blipFill rotWithShape="1">
          <a:blip r:embed="rId4">
            <a:alphaModFix/>
          </a:blip>
          <a:srcRect b="5186"/>
          <a:stretch/>
        </p:blipFill>
        <p:spPr>
          <a:xfrm rot="-5400000">
            <a:off x="11629888" y="3182938"/>
            <a:ext cx="4566124" cy="8060401"/>
          </a:xfrm>
          <a:prstGeom prst="rect">
            <a:avLst/>
          </a:prstGeom>
          <a:noFill/>
          <a:ln w="76200" cap="flat" cmpd="sng">
            <a:solidFill>
              <a:schemeClr val="tx1"/>
            </a:solidFill>
            <a:prstDash val="solid"/>
            <a:round/>
            <a:headEnd type="none" w="sm" len="sm"/>
            <a:tailEnd type="none" w="sm" len="sm"/>
          </a:ln>
        </p:spPr>
      </p:pic>
      <p:sp>
        <p:nvSpPr>
          <p:cNvPr id="227" name="Google Shape;227;g3273b61a002_2_63"/>
          <p:cNvSpPr txBox="1"/>
          <p:nvPr/>
        </p:nvSpPr>
        <p:spPr>
          <a:xfrm>
            <a:off x="387250" y="217175"/>
            <a:ext cx="5704500" cy="738900"/>
          </a:xfrm>
          <a:prstGeom prst="rect">
            <a:avLst/>
          </a:prstGeom>
          <a:noFill/>
          <a:ln w="9525" cap="flat" cmpd="sng">
            <a:solidFill>
              <a:schemeClr val="lt1"/>
            </a:solidFill>
            <a:prstDash val="solid"/>
            <a:round/>
            <a:headEnd type="none" w="sm" len="sm"/>
            <a:tailEnd type="none" w="sm" len="sm"/>
          </a:ln>
        </p:spPr>
        <p:txBody>
          <a:bodyPr spcFirstLastPara="1" wrap="square" lIns="0" tIns="0" rIns="0" bIns="0" anchor="t" anchorCtr="0">
            <a:spAutoFit/>
          </a:bodyPr>
          <a:lstStyle/>
          <a:p>
            <a:pPr marL="0" marR="0" lvl="0" indent="0" algn="l" rtl="0">
              <a:lnSpc>
                <a:spcPct val="139979"/>
              </a:lnSpc>
              <a:spcBef>
                <a:spcPts val="0"/>
              </a:spcBef>
              <a:spcAft>
                <a:spcPts val="0"/>
              </a:spcAft>
              <a:buClr>
                <a:srgbClr val="000000"/>
              </a:buClr>
              <a:buSzPts val="4800"/>
              <a:buFont typeface="Arial"/>
              <a:buNone/>
            </a:pPr>
            <a:r>
              <a:rPr lang="en-US" sz="4800" b="1" u="sng">
                <a:solidFill>
                  <a:schemeClr val="dk1"/>
                </a:solidFill>
                <a:latin typeface="Garamond"/>
                <a:ea typeface="Garamond"/>
                <a:cs typeface="Garamond"/>
                <a:sym typeface="Garamond"/>
              </a:rPr>
              <a:t>Wing</a:t>
            </a:r>
            <a:r>
              <a:rPr lang="en-US" sz="4800" b="1" i="0" u="sng" strike="noStrike" cap="none">
                <a:solidFill>
                  <a:schemeClr val="dk1"/>
                </a:solidFill>
                <a:latin typeface="Garamond"/>
                <a:ea typeface="Garamond"/>
                <a:cs typeface="Garamond"/>
                <a:sym typeface="Garamond"/>
              </a:rPr>
              <a:t> </a:t>
            </a:r>
            <a:r>
              <a:rPr lang="en-US" sz="4800" b="1" u="sng">
                <a:solidFill>
                  <a:schemeClr val="dk1"/>
                </a:solidFill>
                <a:latin typeface="Garamond"/>
                <a:ea typeface="Garamond"/>
                <a:cs typeface="Garamond"/>
                <a:sym typeface="Garamond"/>
              </a:rPr>
              <a:t>Fabrication</a:t>
            </a:r>
            <a:endParaRPr sz="1400" b="0" i="0" u="none" strike="noStrike" cap="none">
              <a:solidFill>
                <a:schemeClr val="dk1"/>
              </a:solidFill>
              <a:latin typeface="Garamond"/>
              <a:ea typeface="Garamond"/>
              <a:cs typeface="Garamond"/>
              <a:sym typeface="Garamond"/>
            </a:endParaRPr>
          </a:p>
        </p:txBody>
      </p:sp>
      <p:pic>
        <p:nvPicPr>
          <p:cNvPr id="228" name="Google Shape;228;g3273b61a002_2_63"/>
          <p:cNvPicPr preferRelativeResize="0"/>
          <p:nvPr/>
        </p:nvPicPr>
        <p:blipFill>
          <a:blip r:embed="rId5">
            <a:alphaModFix/>
          </a:blip>
          <a:stretch>
            <a:fillRect/>
          </a:stretch>
        </p:blipFill>
        <p:spPr>
          <a:xfrm>
            <a:off x="2226600" y="3999163"/>
            <a:ext cx="5056701" cy="2320525"/>
          </a:xfrm>
          <a:prstGeom prst="rect">
            <a:avLst/>
          </a:prstGeom>
          <a:noFill/>
          <a:ln w="76200" cap="flat" cmpd="sng">
            <a:solidFill>
              <a:schemeClr val="tx1"/>
            </a:solidFill>
            <a:prstDash val="solid"/>
            <a:round/>
            <a:headEnd type="none" w="sm" len="sm"/>
            <a:tailEnd type="none" w="sm" len="sm"/>
          </a:ln>
        </p:spPr>
      </p:pic>
      <p:pic>
        <p:nvPicPr>
          <p:cNvPr id="229" name="Google Shape;229;g3273b61a002_2_63"/>
          <p:cNvPicPr preferRelativeResize="0"/>
          <p:nvPr/>
        </p:nvPicPr>
        <p:blipFill rotWithShape="1">
          <a:blip r:embed="rId6">
            <a:alphaModFix/>
          </a:blip>
          <a:srcRect l="28394" t="8837" r="17685" b="33737"/>
          <a:stretch/>
        </p:blipFill>
        <p:spPr>
          <a:xfrm rot="-5400000">
            <a:off x="3479425" y="4084175"/>
            <a:ext cx="2827575" cy="8717425"/>
          </a:xfrm>
          <a:prstGeom prst="rect">
            <a:avLst/>
          </a:prstGeom>
          <a:noFill/>
          <a:ln w="76200" cap="flat" cmpd="sng">
            <a:solidFill>
              <a:schemeClr val="tx1"/>
            </a:solidFill>
            <a:prstDash val="solid"/>
            <a:round/>
            <a:headEnd type="none" w="sm" len="sm"/>
            <a:tailEnd type="none" w="sm" len="sm"/>
          </a:ln>
        </p:spPr>
      </p:pic>
      <p:sp>
        <p:nvSpPr>
          <p:cNvPr id="230" name="Google Shape;230;g3273b61a002_2_63"/>
          <p:cNvSpPr txBox="1"/>
          <p:nvPr/>
        </p:nvSpPr>
        <p:spPr>
          <a:xfrm>
            <a:off x="470875" y="1175050"/>
            <a:ext cx="8844600" cy="3181500"/>
          </a:xfrm>
          <a:prstGeom prst="rect">
            <a:avLst/>
          </a:prstGeom>
          <a:noFill/>
          <a:ln>
            <a:noFill/>
          </a:ln>
        </p:spPr>
        <p:txBody>
          <a:bodyPr spcFirstLastPara="1" wrap="square" lIns="91425" tIns="91425" rIns="91425" bIns="91425" anchor="t" anchorCtr="0">
            <a:noAutofit/>
          </a:bodyPr>
          <a:lstStyle/>
          <a:p>
            <a:pPr marL="457200" lvl="0" indent="-431800" algn="l" rtl="0">
              <a:spcBef>
                <a:spcPts val="0"/>
              </a:spcBef>
              <a:spcAft>
                <a:spcPts val="0"/>
              </a:spcAft>
              <a:buClr>
                <a:schemeClr val="dk1"/>
              </a:buClr>
              <a:buSzPts val="3200"/>
              <a:buFont typeface="Garamond"/>
              <a:buChar char="➢"/>
            </a:pPr>
            <a:r>
              <a:rPr lang="en-US" sz="3200">
                <a:solidFill>
                  <a:schemeClr val="dk1"/>
                </a:solidFill>
                <a:latin typeface="Garamond"/>
                <a:ea typeface="Garamond"/>
                <a:cs typeface="Garamond"/>
                <a:sym typeface="Garamond"/>
              </a:rPr>
              <a:t>Fabrication started with Wing</a:t>
            </a:r>
            <a:endParaRPr sz="3200">
              <a:solidFill>
                <a:schemeClr val="dk1"/>
              </a:solidFill>
              <a:latin typeface="Garamond"/>
              <a:ea typeface="Garamond"/>
              <a:cs typeface="Garamond"/>
              <a:sym typeface="Garamond"/>
            </a:endParaRPr>
          </a:p>
          <a:p>
            <a:pPr marL="457200" lvl="0" indent="-431800" algn="l" rtl="0">
              <a:spcBef>
                <a:spcPts val="0"/>
              </a:spcBef>
              <a:spcAft>
                <a:spcPts val="0"/>
              </a:spcAft>
              <a:buClr>
                <a:schemeClr val="dk1"/>
              </a:buClr>
              <a:buSzPts val="3200"/>
              <a:buFont typeface="Garamond"/>
              <a:buChar char="➢"/>
            </a:pPr>
            <a:r>
              <a:rPr lang="en-US" sz="3200">
                <a:solidFill>
                  <a:schemeClr val="dk1"/>
                </a:solidFill>
                <a:latin typeface="Garamond"/>
                <a:ea typeface="Garamond"/>
                <a:cs typeface="Garamond"/>
                <a:sym typeface="Garamond"/>
              </a:rPr>
              <a:t>Ribs, Ailerons and Flaps were 3D printed</a:t>
            </a:r>
            <a:endParaRPr sz="3200">
              <a:solidFill>
                <a:schemeClr val="dk1"/>
              </a:solidFill>
              <a:latin typeface="Garamond"/>
              <a:ea typeface="Garamond"/>
              <a:cs typeface="Garamond"/>
              <a:sym typeface="Garamond"/>
            </a:endParaRPr>
          </a:p>
          <a:p>
            <a:pPr marL="457200" lvl="0" indent="-431800" algn="l" rtl="0">
              <a:spcBef>
                <a:spcPts val="0"/>
              </a:spcBef>
              <a:spcAft>
                <a:spcPts val="0"/>
              </a:spcAft>
              <a:buClr>
                <a:schemeClr val="dk1"/>
              </a:buClr>
              <a:buSzPts val="3200"/>
              <a:buFont typeface="Garamond"/>
              <a:buChar char="➢"/>
            </a:pPr>
            <a:r>
              <a:rPr lang="en-US" sz="3200">
                <a:solidFill>
                  <a:schemeClr val="dk1"/>
                </a:solidFill>
                <a:latin typeface="Garamond"/>
                <a:ea typeface="Garamond"/>
                <a:cs typeface="Garamond"/>
                <a:sym typeface="Garamond"/>
              </a:rPr>
              <a:t>Wing skin was wrapped in 2 sections</a:t>
            </a:r>
            <a:endParaRPr sz="3200">
              <a:solidFill>
                <a:schemeClr val="dk1"/>
              </a:solidFill>
              <a:latin typeface="Garamond"/>
              <a:ea typeface="Garamond"/>
              <a:cs typeface="Garamond"/>
              <a:sym typeface="Garamond"/>
            </a:endParaRPr>
          </a:p>
          <a:p>
            <a:pPr marL="457200" lvl="0" indent="-431800" algn="l" rtl="0">
              <a:spcBef>
                <a:spcPts val="0"/>
              </a:spcBef>
              <a:spcAft>
                <a:spcPts val="0"/>
              </a:spcAft>
              <a:buClr>
                <a:schemeClr val="dk1"/>
              </a:buClr>
              <a:buSzPts val="3200"/>
              <a:buFont typeface="Garamond"/>
              <a:buChar char="➢"/>
            </a:pPr>
            <a:r>
              <a:rPr lang="en-US" sz="3200">
                <a:solidFill>
                  <a:schemeClr val="dk1"/>
                </a:solidFill>
                <a:latin typeface="Garamond"/>
                <a:ea typeface="Garamond"/>
                <a:cs typeface="Garamond"/>
                <a:sym typeface="Garamond"/>
              </a:rPr>
              <a:t>0.5 mm Al 6061 thickness skin was used with 4 stringers and 18 ribs</a:t>
            </a:r>
            <a:endParaRPr sz="3200">
              <a:solidFill>
                <a:schemeClr val="dk1"/>
              </a:solidFill>
              <a:latin typeface="Garamond"/>
              <a:ea typeface="Garamond"/>
              <a:cs typeface="Garamond"/>
              <a:sym typeface="Garamond"/>
            </a:endParaRPr>
          </a:p>
        </p:txBody>
      </p:sp>
      <p:sp>
        <p:nvSpPr>
          <p:cNvPr id="231" name="Google Shape;231;g3273b61a002_2_63"/>
          <p:cNvSpPr txBox="1"/>
          <p:nvPr/>
        </p:nvSpPr>
        <p:spPr>
          <a:xfrm>
            <a:off x="1998000" y="6371575"/>
            <a:ext cx="5535900" cy="57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600" b="1">
                <a:solidFill>
                  <a:schemeClr val="dk1"/>
                </a:solidFill>
                <a:latin typeface="Garamond"/>
                <a:ea typeface="Garamond"/>
                <a:cs typeface="Garamond"/>
                <a:sym typeface="Garamond"/>
              </a:rPr>
              <a:t>Skin wrapped around Rib</a:t>
            </a:r>
            <a:endParaRPr sz="2600" b="1">
              <a:solidFill>
                <a:schemeClr val="dk1"/>
              </a:solidFill>
              <a:latin typeface="Garamond"/>
              <a:ea typeface="Garamond"/>
              <a:cs typeface="Garamond"/>
              <a:sym typeface="Garamond"/>
            </a:endParaRPr>
          </a:p>
        </p:txBody>
      </p:sp>
      <p:sp>
        <p:nvSpPr>
          <p:cNvPr id="232" name="Google Shape;232;g3273b61a002_2_63"/>
          <p:cNvSpPr txBox="1"/>
          <p:nvPr/>
        </p:nvSpPr>
        <p:spPr>
          <a:xfrm>
            <a:off x="1987000" y="9856675"/>
            <a:ext cx="5535900" cy="57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600" b="1">
                <a:solidFill>
                  <a:schemeClr val="dk1"/>
                </a:solidFill>
                <a:latin typeface="Garamond"/>
                <a:ea typeface="Garamond"/>
                <a:cs typeface="Garamond"/>
                <a:sym typeface="Garamond"/>
              </a:rPr>
              <a:t>Wing Internal Structure</a:t>
            </a:r>
            <a:endParaRPr sz="2600" b="1">
              <a:solidFill>
                <a:schemeClr val="dk1"/>
              </a:solidFill>
              <a:latin typeface="Garamond"/>
              <a:ea typeface="Garamond"/>
              <a:cs typeface="Garamond"/>
              <a:sym typeface="Garamond"/>
            </a:endParaRPr>
          </a:p>
        </p:txBody>
      </p:sp>
      <p:sp>
        <p:nvSpPr>
          <p:cNvPr id="233" name="Google Shape;233;g3273b61a002_2_63"/>
          <p:cNvSpPr txBox="1"/>
          <p:nvPr/>
        </p:nvSpPr>
        <p:spPr>
          <a:xfrm>
            <a:off x="11365900" y="4336175"/>
            <a:ext cx="5535900" cy="57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600" b="1">
                <a:solidFill>
                  <a:schemeClr val="dk1"/>
                </a:solidFill>
                <a:latin typeface="Garamond"/>
                <a:ea typeface="Garamond"/>
                <a:cs typeface="Garamond"/>
                <a:sym typeface="Garamond"/>
              </a:rPr>
              <a:t>Wing Section 1 with Aileron</a:t>
            </a:r>
            <a:endParaRPr sz="2600" b="1">
              <a:solidFill>
                <a:schemeClr val="dk1"/>
              </a:solidFill>
              <a:latin typeface="Garamond"/>
              <a:ea typeface="Garamond"/>
              <a:cs typeface="Garamond"/>
              <a:sym typeface="Garamond"/>
            </a:endParaRPr>
          </a:p>
        </p:txBody>
      </p:sp>
      <p:sp>
        <p:nvSpPr>
          <p:cNvPr id="234" name="Google Shape;234;g3273b61a002_2_63"/>
          <p:cNvSpPr txBox="1"/>
          <p:nvPr/>
        </p:nvSpPr>
        <p:spPr>
          <a:xfrm>
            <a:off x="11145000" y="9511400"/>
            <a:ext cx="5535900" cy="57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600" b="1">
                <a:solidFill>
                  <a:schemeClr val="dk1"/>
                </a:solidFill>
                <a:latin typeface="Garamond"/>
                <a:ea typeface="Garamond"/>
                <a:cs typeface="Garamond"/>
                <a:sym typeface="Garamond"/>
              </a:rPr>
              <a:t>Wing Section 2 with Flap Cutout</a:t>
            </a:r>
            <a:endParaRPr sz="2600" b="1">
              <a:solidFill>
                <a:schemeClr val="dk1"/>
              </a:solidFill>
              <a:latin typeface="Garamond"/>
              <a:ea typeface="Garamond"/>
              <a:cs typeface="Garamond"/>
              <a:sym typeface="Garamon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32738197e2c_0_132"/>
          <p:cNvSpPr txBox="1"/>
          <p:nvPr/>
        </p:nvSpPr>
        <p:spPr>
          <a:xfrm>
            <a:off x="142650" y="231575"/>
            <a:ext cx="9851700" cy="1773000"/>
          </a:xfrm>
          <a:prstGeom prst="rect">
            <a:avLst/>
          </a:prstGeom>
          <a:noFill/>
          <a:ln w="9525" cap="flat" cmpd="sng">
            <a:solidFill>
              <a:schemeClr val="lt1"/>
            </a:solidFill>
            <a:prstDash val="solid"/>
            <a:round/>
            <a:headEnd type="none" w="sm" len="sm"/>
            <a:tailEnd type="none" w="sm" len="sm"/>
          </a:ln>
        </p:spPr>
        <p:txBody>
          <a:bodyPr spcFirstLastPara="1" wrap="square" lIns="0" tIns="0" rIns="0" bIns="0" anchor="t" anchorCtr="0">
            <a:spAutoFit/>
          </a:bodyPr>
          <a:lstStyle/>
          <a:p>
            <a:pPr marL="0" marR="0" lvl="0" indent="0" algn="l" rtl="0">
              <a:lnSpc>
                <a:spcPct val="139979"/>
              </a:lnSpc>
              <a:spcBef>
                <a:spcPts val="0"/>
              </a:spcBef>
              <a:spcAft>
                <a:spcPts val="0"/>
              </a:spcAft>
              <a:buNone/>
            </a:pPr>
            <a:r>
              <a:rPr lang="en-US" sz="4800" b="1" u="sng" dirty="0">
                <a:solidFill>
                  <a:schemeClr val="dk1"/>
                </a:solidFill>
                <a:latin typeface="Garamond"/>
                <a:ea typeface="Garamond"/>
                <a:cs typeface="Garamond"/>
                <a:sym typeface="Garamond"/>
              </a:rPr>
              <a:t>Fuselage SFBM Diagram</a:t>
            </a:r>
            <a:endParaRPr sz="4800" b="1" u="sng" dirty="0">
              <a:solidFill>
                <a:schemeClr val="dk1"/>
              </a:solidFill>
              <a:latin typeface="Garamond"/>
              <a:ea typeface="Garamond"/>
              <a:cs typeface="Garamond"/>
              <a:sym typeface="Garamond"/>
            </a:endParaRPr>
          </a:p>
          <a:p>
            <a:pPr marL="0" marR="0" lvl="0" indent="0" algn="l" rtl="0">
              <a:lnSpc>
                <a:spcPct val="139979"/>
              </a:lnSpc>
              <a:spcBef>
                <a:spcPts val="0"/>
              </a:spcBef>
              <a:spcAft>
                <a:spcPts val="0"/>
              </a:spcAft>
              <a:buNone/>
            </a:pPr>
            <a:endParaRPr sz="4800" b="1" u="sng" dirty="0">
              <a:solidFill>
                <a:schemeClr val="dk1"/>
              </a:solidFill>
              <a:latin typeface="Garamond"/>
              <a:ea typeface="Garamond"/>
              <a:cs typeface="Garamond"/>
              <a:sym typeface="Garamond"/>
            </a:endParaRPr>
          </a:p>
        </p:txBody>
      </p:sp>
      <p:sp>
        <p:nvSpPr>
          <p:cNvPr id="240" name="Google Shape;240;g32738197e2c_0_132"/>
          <p:cNvSpPr txBox="1"/>
          <p:nvPr/>
        </p:nvSpPr>
        <p:spPr>
          <a:xfrm>
            <a:off x="1831050" y="9529650"/>
            <a:ext cx="5481900" cy="77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200" b="1">
                <a:solidFill>
                  <a:schemeClr val="dk1"/>
                </a:solidFill>
                <a:latin typeface="Garamond"/>
                <a:ea typeface="Garamond"/>
                <a:cs typeface="Garamond"/>
                <a:sym typeface="Garamond"/>
              </a:rPr>
              <a:t>Maximum Shear Force = 46 N</a:t>
            </a:r>
            <a:endParaRPr sz="3200" b="1">
              <a:solidFill>
                <a:schemeClr val="dk1"/>
              </a:solidFill>
              <a:latin typeface="Garamond"/>
              <a:ea typeface="Garamond"/>
              <a:cs typeface="Garamond"/>
              <a:sym typeface="Garamond"/>
            </a:endParaRPr>
          </a:p>
        </p:txBody>
      </p:sp>
      <p:pic>
        <p:nvPicPr>
          <p:cNvPr id="241" name="Google Shape;241;g32738197e2c_0_132"/>
          <p:cNvPicPr preferRelativeResize="0"/>
          <p:nvPr/>
        </p:nvPicPr>
        <p:blipFill>
          <a:blip r:embed="rId3">
            <a:alphaModFix/>
          </a:blip>
          <a:stretch>
            <a:fillRect/>
          </a:stretch>
        </p:blipFill>
        <p:spPr>
          <a:xfrm>
            <a:off x="258400" y="1166225"/>
            <a:ext cx="9251724" cy="8402275"/>
          </a:xfrm>
          <a:prstGeom prst="rect">
            <a:avLst/>
          </a:prstGeom>
          <a:noFill/>
          <a:ln>
            <a:noFill/>
          </a:ln>
        </p:spPr>
      </p:pic>
      <p:pic>
        <p:nvPicPr>
          <p:cNvPr id="242" name="Google Shape;242;g32738197e2c_0_132"/>
          <p:cNvPicPr preferRelativeResize="0"/>
          <p:nvPr/>
        </p:nvPicPr>
        <p:blipFill>
          <a:blip r:embed="rId4">
            <a:alphaModFix/>
          </a:blip>
          <a:stretch>
            <a:fillRect/>
          </a:stretch>
        </p:blipFill>
        <p:spPr>
          <a:xfrm>
            <a:off x="9349375" y="1017125"/>
            <a:ext cx="8621900" cy="8117950"/>
          </a:xfrm>
          <a:prstGeom prst="rect">
            <a:avLst/>
          </a:prstGeom>
          <a:noFill/>
          <a:ln>
            <a:noFill/>
          </a:ln>
        </p:spPr>
      </p:pic>
      <p:sp>
        <p:nvSpPr>
          <p:cNvPr id="243" name="Google Shape;243;g32738197e2c_0_132"/>
          <p:cNvSpPr txBox="1"/>
          <p:nvPr/>
        </p:nvSpPr>
        <p:spPr>
          <a:xfrm>
            <a:off x="10400625" y="9548100"/>
            <a:ext cx="7108800" cy="73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200" b="1">
                <a:solidFill>
                  <a:schemeClr val="dk1"/>
                </a:solidFill>
                <a:latin typeface="Garamond"/>
                <a:ea typeface="Garamond"/>
                <a:cs typeface="Garamond"/>
                <a:sym typeface="Garamond"/>
              </a:rPr>
              <a:t>Maximum Bending Moment = 7.7 Nm</a:t>
            </a:r>
            <a:endParaRPr sz="3200" b="1">
              <a:solidFill>
                <a:schemeClr val="dk1"/>
              </a:solidFill>
              <a:latin typeface="Garamond"/>
              <a:ea typeface="Garamond"/>
              <a:cs typeface="Garamond"/>
              <a:sym typeface="Garamon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248" name="Google Shape;248;g3273b61a002_2_22"/>
          <p:cNvPicPr preferRelativeResize="0"/>
          <p:nvPr/>
        </p:nvPicPr>
        <p:blipFill>
          <a:blip r:embed="rId3">
            <a:alphaModFix/>
          </a:blip>
          <a:stretch>
            <a:fillRect/>
          </a:stretch>
        </p:blipFill>
        <p:spPr>
          <a:xfrm>
            <a:off x="12467975" y="920750"/>
            <a:ext cx="4811199" cy="4556075"/>
          </a:xfrm>
          <a:prstGeom prst="rect">
            <a:avLst/>
          </a:prstGeom>
          <a:noFill/>
          <a:ln>
            <a:noFill/>
          </a:ln>
        </p:spPr>
      </p:pic>
      <p:sp>
        <p:nvSpPr>
          <p:cNvPr id="249" name="Google Shape;249;g3273b61a002_2_22"/>
          <p:cNvSpPr txBox="1"/>
          <p:nvPr/>
        </p:nvSpPr>
        <p:spPr>
          <a:xfrm>
            <a:off x="387250" y="217175"/>
            <a:ext cx="14527800" cy="738900"/>
          </a:xfrm>
          <a:prstGeom prst="rect">
            <a:avLst/>
          </a:prstGeom>
          <a:noFill/>
          <a:ln w="9525" cap="flat" cmpd="sng">
            <a:solidFill>
              <a:schemeClr val="lt1"/>
            </a:solidFill>
            <a:prstDash val="solid"/>
            <a:round/>
            <a:headEnd type="none" w="sm" len="sm"/>
            <a:tailEnd type="none" w="sm" len="sm"/>
          </a:ln>
        </p:spPr>
        <p:txBody>
          <a:bodyPr spcFirstLastPara="1" wrap="square" lIns="0" tIns="0" rIns="0" bIns="0" anchor="t" anchorCtr="0">
            <a:spAutoFit/>
          </a:bodyPr>
          <a:lstStyle/>
          <a:p>
            <a:pPr marL="0" marR="0" lvl="0" indent="0" algn="l" rtl="0">
              <a:lnSpc>
                <a:spcPct val="139979"/>
              </a:lnSpc>
              <a:spcBef>
                <a:spcPts val="0"/>
              </a:spcBef>
              <a:spcAft>
                <a:spcPts val="0"/>
              </a:spcAft>
              <a:buNone/>
            </a:pPr>
            <a:r>
              <a:rPr lang="en-US" sz="4800" b="1" u="sng">
                <a:solidFill>
                  <a:schemeClr val="dk1"/>
                </a:solidFill>
                <a:latin typeface="Garamond"/>
                <a:ea typeface="Garamond"/>
                <a:cs typeface="Garamond"/>
                <a:sym typeface="Garamond"/>
              </a:rPr>
              <a:t>Longeron Selection and Bulkhead Sizing</a:t>
            </a:r>
            <a:endParaRPr>
              <a:solidFill>
                <a:schemeClr val="dk1"/>
              </a:solidFill>
              <a:latin typeface="Garamond"/>
              <a:ea typeface="Garamond"/>
              <a:cs typeface="Garamond"/>
              <a:sym typeface="Garamond"/>
            </a:endParaRPr>
          </a:p>
        </p:txBody>
      </p:sp>
      <p:pic>
        <p:nvPicPr>
          <p:cNvPr id="250" name="Google Shape;250;g3273b61a002_2_22"/>
          <p:cNvPicPr preferRelativeResize="0"/>
          <p:nvPr/>
        </p:nvPicPr>
        <p:blipFill>
          <a:blip r:embed="rId4">
            <a:alphaModFix/>
          </a:blip>
          <a:stretch>
            <a:fillRect/>
          </a:stretch>
        </p:blipFill>
        <p:spPr>
          <a:xfrm>
            <a:off x="71275" y="1314624"/>
            <a:ext cx="6161175" cy="3139500"/>
          </a:xfrm>
          <a:prstGeom prst="rect">
            <a:avLst/>
          </a:prstGeom>
          <a:noFill/>
          <a:ln>
            <a:noFill/>
          </a:ln>
        </p:spPr>
      </p:pic>
      <p:sp>
        <p:nvSpPr>
          <p:cNvPr id="251" name="Google Shape;251;g3273b61a002_2_22"/>
          <p:cNvSpPr/>
          <p:nvPr/>
        </p:nvSpPr>
        <p:spPr>
          <a:xfrm>
            <a:off x="6412703" y="997826"/>
            <a:ext cx="5985600" cy="4478999"/>
          </a:xfrm>
          <a:custGeom>
            <a:avLst/>
            <a:gdLst/>
            <a:ahLst/>
            <a:cxnLst/>
            <a:rect l="l" t="t" r="r" b="b"/>
            <a:pathLst>
              <a:path w="9100890" h="6694764" extrusionOk="0">
                <a:moveTo>
                  <a:pt x="0" y="0"/>
                </a:moveTo>
                <a:lnTo>
                  <a:pt x="9100890" y="0"/>
                </a:lnTo>
                <a:lnTo>
                  <a:pt x="9100890" y="6694764"/>
                </a:lnTo>
                <a:lnTo>
                  <a:pt x="0" y="6694764"/>
                </a:lnTo>
                <a:lnTo>
                  <a:pt x="0" y="0"/>
                </a:lnTo>
                <a:close/>
              </a:path>
            </a:pathLst>
          </a:custGeom>
          <a:blipFill rotWithShape="1">
            <a:blip r:embed="rId5">
              <a:alphaModFix/>
            </a:blip>
            <a:stretch>
              <a:fillRect l="-4827" t="1" r="1" b="-3611"/>
            </a:stretch>
          </a:blipFill>
          <a:ln>
            <a:noFill/>
          </a:ln>
        </p:spPr>
        <p:txBody>
          <a:bodyPr/>
          <a:lstStyle/>
          <a:p>
            <a:endParaRPr lang="en-IN" dirty="0"/>
          </a:p>
        </p:txBody>
      </p:sp>
      <p:sp>
        <p:nvSpPr>
          <p:cNvPr id="252" name="Google Shape;252;g3273b61a002_2_22"/>
          <p:cNvSpPr txBox="1"/>
          <p:nvPr/>
        </p:nvSpPr>
        <p:spPr>
          <a:xfrm>
            <a:off x="0" y="4454125"/>
            <a:ext cx="5985600" cy="85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700" b="1">
                <a:solidFill>
                  <a:schemeClr val="dk1"/>
                </a:solidFill>
                <a:latin typeface="Garamond"/>
                <a:ea typeface="Garamond"/>
                <a:cs typeface="Garamond"/>
                <a:sym typeface="Garamond"/>
              </a:rPr>
              <a:t>Set Configuration : </a:t>
            </a:r>
            <a:endParaRPr sz="2700" b="1">
              <a:solidFill>
                <a:schemeClr val="dk1"/>
              </a:solidFill>
              <a:latin typeface="Garamond"/>
              <a:ea typeface="Garamond"/>
              <a:cs typeface="Garamond"/>
              <a:sym typeface="Garamond"/>
            </a:endParaRPr>
          </a:p>
          <a:p>
            <a:pPr marL="0" lvl="0" indent="0" algn="ctr" rtl="0">
              <a:spcBef>
                <a:spcPts val="0"/>
              </a:spcBef>
              <a:spcAft>
                <a:spcPts val="0"/>
              </a:spcAft>
              <a:buNone/>
            </a:pPr>
            <a:r>
              <a:rPr lang="en-US" sz="2700" b="1">
                <a:solidFill>
                  <a:schemeClr val="dk1"/>
                </a:solidFill>
                <a:latin typeface="Garamond"/>
                <a:ea typeface="Garamond"/>
                <a:cs typeface="Garamond"/>
                <a:sym typeface="Garamond"/>
              </a:rPr>
              <a:t>4 Frames, 6 Longerons</a:t>
            </a:r>
            <a:endParaRPr sz="2700" b="1">
              <a:solidFill>
                <a:schemeClr val="dk1"/>
              </a:solidFill>
              <a:latin typeface="Garamond"/>
              <a:ea typeface="Garamond"/>
              <a:cs typeface="Garamond"/>
              <a:sym typeface="Garamond"/>
            </a:endParaRPr>
          </a:p>
          <a:p>
            <a:pPr marL="0" lvl="0" indent="0" algn="ctr" rtl="0">
              <a:spcBef>
                <a:spcPts val="0"/>
              </a:spcBef>
              <a:spcAft>
                <a:spcPts val="0"/>
              </a:spcAft>
              <a:buNone/>
            </a:pPr>
            <a:endParaRPr sz="2700" b="1">
              <a:solidFill>
                <a:schemeClr val="dk1"/>
              </a:solidFill>
              <a:latin typeface="Garamond"/>
              <a:ea typeface="Garamond"/>
              <a:cs typeface="Garamond"/>
              <a:sym typeface="Garamond"/>
            </a:endParaRPr>
          </a:p>
        </p:txBody>
      </p:sp>
      <p:cxnSp>
        <p:nvCxnSpPr>
          <p:cNvPr id="253" name="Google Shape;253;g3273b61a002_2_22"/>
          <p:cNvCxnSpPr/>
          <p:nvPr/>
        </p:nvCxnSpPr>
        <p:spPr>
          <a:xfrm>
            <a:off x="4250" y="5841325"/>
            <a:ext cx="18389400" cy="63600"/>
          </a:xfrm>
          <a:prstGeom prst="straightConnector1">
            <a:avLst/>
          </a:prstGeom>
          <a:noFill/>
          <a:ln w="9525" cap="flat" cmpd="sng">
            <a:solidFill>
              <a:schemeClr val="dk2"/>
            </a:solidFill>
            <a:prstDash val="solid"/>
            <a:round/>
            <a:headEnd type="none" w="med" len="med"/>
            <a:tailEnd type="none" w="med" len="med"/>
          </a:ln>
        </p:spPr>
      </p:cxnSp>
      <p:pic>
        <p:nvPicPr>
          <p:cNvPr id="254" name="Google Shape;254;g3273b61a002_2_22"/>
          <p:cNvPicPr preferRelativeResize="0"/>
          <p:nvPr/>
        </p:nvPicPr>
        <p:blipFill rotWithShape="1">
          <a:blip r:embed="rId6">
            <a:alphaModFix/>
          </a:blip>
          <a:srcRect/>
          <a:stretch/>
        </p:blipFill>
        <p:spPr>
          <a:xfrm>
            <a:off x="8403175" y="6101225"/>
            <a:ext cx="4193050" cy="4024575"/>
          </a:xfrm>
          <a:prstGeom prst="rect">
            <a:avLst/>
          </a:prstGeom>
          <a:noFill/>
          <a:ln w="76200" cap="flat" cmpd="sng">
            <a:solidFill>
              <a:schemeClr val="dk1"/>
            </a:solidFill>
            <a:prstDash val="solid"/>
            <a:round/>
            <a:headEnd type="none" w="sm" len="sm"/>
            <a:tailEnd type="none" w="sm" len="sm"/>
          </a:ln>
        </p:spPr>
      </p:pic>
      <p:pic>
        <p:nvPicPr>
          <p:cNvPr id="255" name="Google Shape;255;g3273b61a002_2_22"/>
          <p:cNvPicPr preferRelativeResize="0"/>
          <p:nvPr/>
        </p:nvPicPr>
        <p:blipFill rotWithShape="1">
          <a:blip r:embed="rId7">
            <a:alphaModFix/>
          </a:blip>
          <a:srcRect l="7084" t="11474" r="6410" b="6329"/>
          <a:stretch/>
        </p:blipFill>
        <p:spPr>
          <a:xfrm>
            <a:off x="481238" y="6077113"/>
            <a:ext cx="7254218" cy="3855701"/>
          </a:xfrm>
          <a:prstGeom prst="rect">
            <a:avLst/>
          </a:prstGeom>
          <a:noFill/>
          <a:ln>
            <a:noFill/>
          </a:ln>
        </p:spPr>
      </p:pic>
      <p:sp>
        <p:nvSpPr>
          <p:cNvPr id="256" name="Google Shape;256;g3273b61a002_2_22"/>
          <p:cNvSpPr txBox="1"/>
          <p:nvPr/>
        </p:nvSpPr>
        <p:spPr>
          <a:xfrm>
            <a:off x="7767225" y="7220000"/>
            <a:ext cx="869700" cy="167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200">
              <a:solidFill>
                <a:schemeClr val="dk1"/>
              </a:solidFill>
              <a:latin typeface="Calibri"/>
              <a:ea typeface="Calibri"/>
              <a:cs typeface="Calibri"/>
              <a:sym typeface="Calibri"/>
            </a:endParaRPr>
          </a:p>
        </p:txBody>
      </p:sp>
      <p:sp>
        <p:nvSpPr>
          <p:cNvPr id="257" name="Google Shape;257;g3273b61a002_2_22"/>
          <p:cNvSpPr txBox="1"/>
          <p:nvPr/>
        </p:nvSpPr>
        <p:spPr>
          <a:xfrm rot="-5400000">
            <a:off x="-1766950" y="7848313"/>
            <a:ext cx="4072800" cy="53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200" b="1" dirty="0">
                <a:solidFill>
                  <a:schemeClr val="dk1"/>
                </a:solidFill>
                <a:latin typeface="Garamond"/>
                <a:ea typeface="Garamond"/>
                <a:cs typeface="Garamond"/>
                <a:sym typeface="Garamond"/>
              </a:rPr>
              <a:t>Moment (N-m)</a:t>
            </a:r>
            <a:endParaRPr sz="2200" b="1" dirty="0">
              <a:solidFill>
                <a:schemeClr val="dk1"/>
              </a:solidFill>
              <a:latin typeface="Garamond"/>
              <a:ea typeface="Garamond"/>
              <a:cs typeface="Garamond"/>
              <a:sym typeface="Garamond"/>
            </a:endParaRPr>
          </a:p>
          <a:p>
            <a:pPr marL="0" lvl="0" indent="0" algn="ctr" rtl="0">
              <a:spcBef>
                <a:spcPts val="0"/>
              </a:spcBef>
              <a:spcAft>
                <a:spcPts val="0"/>
              </a:spcAft>
              <a:buNone/>
            </a:pPr>
            <a:endParaRPr sz="2700" b="1" dirty="0">
              <a:solidFill>
                <a:schemeClr val="dk1"/>
              </a:solidFill>
              <a:latin typeface="Garamond"/>
              <a:ea typeface="Garamond"/>
              <a:cs typeface="Garamond"/>
              <a:sym typeface="Garamond"/>
            </a:endParaRPr>
          </a:p>
        </p:txBody>
      </p:sp>
      <p:sp>
        <p:nvSpPr>
          <p:cNvPr id="258" name="Google Shape;258;g3273b61a002_2_22"/>
          <p:cNvSpPr txBox="1"/>
          <p:nvPr/>
        </p:nvSpPr>
        <p:spPr>
          <a:xfrm>
            <a:off x="2231100" y="9760625"/>
            <a:ext cx="3754500" cy="73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200" b="1" dirty="0">
                <a:solidFill>
                  <a:schemeClr val="dk1"/>
                </a:solidFill>
                <a:latin typeface="Garamond"/>
                <a:ea typeface="Garamond"/>
                <a:cs typeface="Garamond"/>
                <a:sym typeface="Garamond"/>
              </a:rPr>
              <a:t>θ (degrees)</a:t>
            </a:r>
            <a:endParaRPr sz="2200" b="1" dirty="0">
              <a:solidFill>
                <a:schemeClr val="dk1"/>
              </a:solidFill>
              <a:latin typeface="Garamond"/>
              <a:ea typeface="Garamond"/>
              <a:cs typeface="Garamond"/>
              <a:sym typeface="Garamond"/>
            </a:endParaRPr>
          </a:p>
          <a:p>
            <a:pPr marL="0" lvl="0" indent="0" algn="ctr" rtl="0">
              <a:spcBef>
                <a:spcPts val="0"/>
              </a:spcBef>
              <a:spcAft>
                <a:spcPts val="0"/>
              </a:spcAft>
              <a:buNone/>
            </a:pPr>
            <a:endParaRPr sz="2700" b="1" dirty="0">
              <a:solidFill>
                <a:schemeClr val="dk1"/>
              </a:solidFill>
              <a:latin typeface="Garamond"/>
              <a:ea typeface="Garamond"/>
              <a:cs typeface="Garamond"/>
              <a:sym typeface="Garamond"/>
            </a:endParaRPr>
          </a:p>
        </p:txBody>
      </p:sp>
      <p:sp>
        <p:nvSpPr>
          <p:cNvPr id="259" name="Google Shape;259;g3273b61a002_2_22"/>
          <p:cNvSpPr txBox="1"/>
          <p:nvPr/>
        </p:nvSpPr>
        <p:spPr>
          <a:xfrm>
            <a:off x="13263950" y="6269425"/>
            <a:ext cx="4193100" cy="350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700" b="1">
                <a:solidFill>
                  <a:schemeClr val="dk1"/>
                </a:solidFill>
                <a:latin typeface="Garamond"/>
                <a:ea typeface="Garamond"/>
                <a:cs typeface="Garamond"/>
                <a:sym typeface="Garamond"/>
              </a:rPr>
              <a:t>Max BM = 27 N-m</a:t>
            </a:r>
            <a:endParaRPr sz="2700" b="1">
              <a:solidFill>
                <a:schemeClr val="dk1"/>
              </a:solidFill>
              <a:latin typeface="Garamond"/>
              <a:ea typeface="Garamond"/>
              <a:cs typeface="Garamond"/>
              <a:sym typeface="Garamond"/>
            </a:endParaRPr>
          </a:p>
          <a:p>
            <a:pPr marL="0" lvl="0" indent="0" algn="l" rtl="0">
              <a:spcBef>
                <a:spcPts val="0"/>
              </a:spcBef>
              <a:spcAft>
                <a:spcPts val="0"/>
              </a:spcAft>
              <a:buNone/>
            </a:pPr>
            <a:r>
              <a:rPr lang="en-US" sz="2700" b="1">
                <a:solidFill>
                  <a:schemeClr val="dk1"/>
                </a:solidFill>
                <a:latin typeface="Garamond"/>
                <a:ea typeface="Garamond"/>
                <a:cs typeface="Garamond"/>
                <a:sym typeface="Garamond"/>
              </a:rPr>
              <a:t>Radius = 0.115 m</a:t>
            </a:r>
            <a:endParaRPr sz="2700" b="1">
              <a:solidFill>
                <a:schemeClr val="dk1"/>
              </a:solidFill>
              <a:latin typeface="Garamond"/>
              <a:ea typeface="Garamond"/>
              <a:cs typeface="Garamond"/>
              <a:sym typeface="Garamond"/>
            </a:endParaRPr>
          </a:p>
          <a:p>
            <a:pPr marL="0" lvl="0" indent="0" algn="l" rtl="0">
              <a:spcBef>
                <a:spcPts val="0"/>
              </a:spcBef>
              <a:spcAft>
                <a:spcPts val="0"/>
              </a:spcAft>
              <a:buNone/>
            </a:pPr>
            <a:endParaRPr sz="2700" b="1">
              <a:solidFill>
                <a:schemeClr val="dk1"/>
              </a:solidFill>
              <a:latin typeface="Garamond"/>
              <a:ea typeface="Garamond"/>
              <a:cs typeface="Garamond"/>
              <a:sym typeface="Garamond"/>
            </a:endParaRPr>
          </a:p>
          <a:p>
            <a:pPr marL="0" lvl="0" indent="0" algn="l" rtl="0">
              <a:spcBef>
                <a:spcPts val="0"/>
              </a:spcBef>
              <a:spcAft>
                <a:spcPts val="0"/>
              </a:spcAft>
              <a:buClr>
                <a:schemeClr val="dk1"/>
              </a:buClr>
              <a:buSzPts val="3200"/>
              <a:buFont typeface="Arial"/>
              <a:buNone/>
            </a:pPr>
            <a:r>
              <a:rPr lang="en-US" sz="2700" b="1">
                <a:solidFill>
                  <a:schemeClr val="dk1"/>
                </a:solidFill>
                <a:latin typeface="Garamond"/>
                <a:ea typeface="Garamond"/>
                <a:cs typeface="Garamond"/>
                <a:sym typeface="Garamond"/>
              </a:rPr>
              <a:t>Material: PLA</a:t>
            </a:r>
            <a:endParaRPr sz="2700" b="1">
              <a:solidFill>
                <a:schemeClr val="dk1"/>
              </a:solidFill>
              <a:latin typeface="Garamond"/>
              <a:ea typeface="Garamond"/>
              <a:cs typeface="Garamond"/>
              <a:sym typeface="Garamond"/>
            </a:endParaRPr>
          </a:p>
          <a:p>
            <a:pPr marL="0" lvl="0" indent="0" algn="l" rtl="0">
              <a:spcBef>
                <a:spcPts val="0"/>
              </a:spcBef>
              <a:spcAft>
                <a:spcPts val="0"/>
              </a:spcAft>
              <a:buClr>
                <a:schemeClr val="dk1"/>
              </a:buClr>
              <a:buSzPts val="3200"/>
              <a:buFont typeface="Arial"/>
              <a:buNone/>
            </a:pPr>
            <a:r>
              <a:rPr lang="en-US" sz="2700" b="1">
                <a:solidFill>
                  <a:schemeClr val="dk1"/>
                </a:solidFill>
                <a:latin typeface="Garamond"/>
                <a:ea typeface="Garamond"/>
                <a:cs typeface="Garamond"/>
                <a:sym typeface="Garamond"/>
              </a:rPr>
              <a:t>Cross Section: C Section</a:t>
            </a:r>
            <a:endParaRPr sz="2700" b="1">
              <a:solidFill>
                <a:schemeClr val="dk1"/>
              </a:solidFill>
              <a:latin typeface="Garamond"/>
              <a:ea typeface="Garamond"/>
              <a:cs typeface="Garamond"/>
              <a:sym typeface="Garamond"/>
            </a:endParaRPr>
          </a:p>
          <a:p>
            <a:pPr marL="0" lvl="0" indent="0" algn="l" rtl="0">
              <a:spcBef>
                <a:spcPts val="0"/>
              </a:spcBef>
              <a:spcAft>
                <a:spcPts val="0"/>
              </a:spcAft>
              <a:buNone/>
            </a:pPr>
            <a:r>
              <a:rPr lang="en-US" sz="2700" b="1">
                <a:solidFill>
                  <a:schemeClr val="dk1"/>
                </a:solidFill>
                <a:latin typeface="Garamond"/>
                <a:ea typeface="Garamond"/>
                <a:cs typeface="Garamond"/>
                <a:sym typeface="Garamond"/>
              </a:rPr>
              <a:t>Thickness: 10mm 	</a:t>
            </a:r>
            <a:endParaRPr sz="2700" b="1">
              <a:solidFill>
                <a:schemeClr val="dk1"/>
              </a:solidFill>
              <a:latin typeface="Garamond"/>
              <a:ea typeface="Garamond"/>
              <a:cs typeface="Garamond"/>
              <a:sym typeface="Garamond"/>
            </a:endParaRPr>
          </a:p>
          <a:p>
            <a:pPr marL="0" lvl="0" indent="0" algn="l" rtl="0">
              <a:spcBef>
                <a:spcPts val="0"/>
              </a:spcBef>
              <a:spcAft>
                <a:spcPts val="0"/>
              </a:spcAft>
              <a:buNone/>
            </a:pPr>
            <a:r>
              <a:rPr lang="en-US" sz="2700" b="1">
                <a:solidFill>
                  <a:schemeClr val="dk1"/>
                </a:solidFill>
                <a:latin typeface="Garamond"/>
                <a:ea typeface="Garamond"/>
                <a:cs typeface="Garamond"/>
                <a:sym typeface="Garamond"/>
              </a:rPr>
              <a:t>Web: 21 mm     </a:t>
            </a:r>
            <a:endParaRPr sz="2700" b="1">
              <a:solidFill>
                <a:schemeClr val="dk1"/>
              </a:solidFill>
              <a:latin typeface="Garamond"/>
              <a:ea typeface="Garamond"/>
              <a:cs typeface="Garamond"/>
              <a:sym typeface="Garamond"/>
            </a:endParaRPr>
          </a:p>
          <a:p>
            <a:pPr marL="0" lvl="0" indent="0" algn="l" rtl="0">
              <a:spcBef>
                <a:spcPts val="0"/>
              </a:spcBef>
              <a:spcAft>
                <a:spcPts val="0"/>
              </a:spcAft>
              <a:buClr>
                <a:schemeClr val="dk1"/>
              </a:buClr>
              <a:buSzPts val="3200"/>
              <a:buFont typeface="Arial"/>
              <a:buNone/>
            </a:pPr>
            <a:r>
              <a:rPr lang="en-US" sz="2700" b="1">
                <a:solidFill>
                  <a:schemeClr val="dk1"/>
                </a:solidFill>
                <a:latin typeface="Garamond"/>
                <a:ea typeface="Garamond"/>
                <a:cs typeface="Garamond"/>
                <a:sym typeface="Garamond"/>
              </a:rPr>
              <a:t>Flange: 15 mm</a:t>
            </a:r>
            <a:endParaRPr sz="2200" b="1">
              <a:solidFill>
                <a:schemeClr val="dk1"/>
              </a:solidFill>
              <a:latin typeface="Garamond"/>
              <a:ea typeface="Garamond"/>
              <a:cs typeface="Garamond"/>
              <a:sym typeface="Garamond"/>
            </a:endParaRPr>
          </a:p>
        </p:txBody>
      </p:sp>
      <p:sp>
        <p:nvSpPr>
          <p:cNvPr id="2" name="Google Shape;257;g3273b61a002_2_22">
            <a:extLst>
              <a:ext uri="{FF2B5EF4-FFF2-40B4-BE49-F238E27FC236}">
                <a16:creationId xmlns:a16="http://schemas.microsoft.com/office/drawing/2014/main" id="{204FC2A8-7A97-D6B4-A39A-97BA460CB3FD}"/>
              </a:ext>
            </a:extLst>
          </p:cNvPr>
          <p:cNvSpPr txBox="1"/>
          <p:nvPr/>
        </p:nvSpPr>
        <p:spPr>
          <a:xfrm rot="-5400000">
            <a:off x="4284072" y="2899463"/>
            <a:ext cx="4072800" cy="53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200" b="1" dirty="0">
                <a:solidFill>
                  <a:schemeClr val="dk1"/>
                </a:solidFill>
                <a:latin typeface="Garamond"/>
                <a:ea typeface="Garamond"/>
                <a:cs typeface="Garamond"/>
                <a:sym typeface="Garamond"/>
              </a:rPr>
              <a:t>F</a:t>
            </a:r>
            <a:r>
              <a:rPr lang="en-US" sz="2200" b="1" baseline="-25000" dirty="0">
                <a:solidFill>
                  <a:schemeClr val="dk1"/>
                </a:solidFill>
                <a:latin typeface="Garamond"/>
                <a:ea typeface="Garamond"/>
                <a:cs typeface="Garamond"/>
                <a:sym typeface="Garamond"/>
              </a:rPr>
              <a:t>cr</a:t>
            </a:r>
            <a:r>
              <a:rPr lang="en-US" sz="2200" b="1" dirty="0">
                <a:solidFill>
                  <a:schemeClr val="dk1"/>
                </a:solidFill>
                <a:latin typeface="Garamond"/>
                <a:ea typeface="Garamond"/>
                <a:cs typeface="Garamond"/>
                <a:sym typeface="Garamond"/>
              </a:rPr>
              <a:t> (N/m)</a:t>
            </a:r>
            <a:endParaRPr sz="2200" b="1" dirty="0">
              <a:solidFill>
                <a:schemeClr val="dk1"/>
              </a:solidFill>
              <a:latin typeface="Garamond"/>
              <a:ea typeface="Garamond"/>
              <a:cs typeface="Garamond"/>
              <a:sym typeface="Garamond"/>
            </a:endParaRPr>
          </a:p>
          <a:p>
            <a:pPr marL="0" lvl="0" indent="0" algn="ctr" rtl="0">
              <a:spcBef>
                <a:spcPts val="0"/>
              </a:spcBef>
              <a:spcAft>
                <a:spcPts val="0"/>
              </a:spcAft>
              <a:buNone/>
            </a:pPr>
            <a:endParaRPr sz="2700" b="1" dirty="0">
              <a:solidFill>
                <a:schemeClr val="dk1"/>
              </a:solidFill>
              <a:latin typeface="Garamond"/>
              <a:ea typeface="Garamond"/>
              <a:cs typeface="Garamond"/>
              <a:sym typeface="Garamond"/>
            </a:endParaRPr>
          </a:p>
        </p:txBody>
      </p:sp>
      <p:sp>
        <p:nvSpPr>
          <p:cNvPr id="3" name="Google Shape;258;g3273b61a002_2_22">
            <a:extLst>
              <a:ext uri="{FF2B5EF4-FFF2-40B4-BE49-F238E27FC236}">
                <a16:creationId xmlns:a16="http://schemas.microsoft.com/office/drawing/2014/main" id="{F4C543D8-2B02-D388-F418-B11E03D4B0D9}"/>
              </a:ext>
            </a:extLst>
          </p:cNvPr>
          <p:cNvSpPr txBox="1"/>
          <p:nvPr/>
        </p:nvSpPr>
        <p:spPr>
          <a:xfrm>
            <a:off x="7651150" y="5338213"/>
            <a:ext cx="3754500" cy="73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200" b="1" dirty="0">
                <a:solidFill>
                  <a:schemeClr val="dk1"/>
                </a:solidFill>
                <a:latin typeface="Garamond"/>
                <a:ea typeface="Garamond"/>
                <a:cs typeface="Garamond"/>
                <a:sym typeface="Garamond"/>
              </a:rPr>
              <a:t>No. of Longerons</a:t>
            </a:r>
            <a:endParaRPr sz="2200" b="1" dirty="0">
              <a:solidFill>
                <a:schemeClr val="dk1"/>
              </a:solidFill>
              <a:latin typeface="Garamond"/>
              <a:ea typeface="Garamond"/>
              <a:cs typeface="Garamond"/>
              <a:sym typeface="Garamond"/>
            </a:endParaRPr>
          </a:p>
          <a:p>
            <a:pPr marL="0" lvl="0" indent="0" algn="ctr" rtl="0">
              <a:spcBef>
                <a:spcPts val="0"/>
              </a:spcBef>
              <a:spcAft>
                <a:spcPts val="0"/>
              </a:spcAft>
              <a:buNone/>
            </a:pPr>
            <a:endParaRPr sz="2700" b="1" dirty="0">
              <a:solidFill>
                <a:schemeClr val="dk1"/>
              </a:solidFill>
              <a:latin typeface="Garamond"/>
              <a:ea typeface="Garamond"/>
              <a:cs typeface="Garamond"/>
              <a:sym typeface="Garamond"/>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1472</Words>
  <Application>Microsoft Office PowerPoint</Application>
  <PresentationFormat>Custom</PresentationFormat>
  <Paragraphs>309</Paragraphs>
  <Slides>17</Slides>
  <Notes>17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17</vt:i4>
      </vt:variant>
    </vt:vector>
  </HeadingPairs>
  <TitlesOfParts>
    <vt:vector size="23" baseType="lpstr">
      <vt:lpstr>Archivo Black</vt:lpstr>
      <vt:lpstr>Arial</vt:lpstr>
      <vt:lpstr>Garamond</vt:lpstr>
      <vt:lpstr>Calibri</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Anirban Konar</cp:lastModifiedBy>
  <cp:revision>2</cp:revision>
  <dcterms:created xsi:type="dcterms:W3CDTF">2006-08-16T00:00:00Z</dcterms:created>
  <dcterms:modified xsi:type="dcterms:W3CDTF">2025-01-20T06:12:01Z</dcterms:modified>
</cp:coreProperties>
</file>